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0"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9144000"/>
  <p:notesSz cx="6761150" cy="9942500"/>
  <p:embeddedFontLst>
    <p:embeddedFont>
      <p:font typeface="Roboto"/>
      <p:regular r:id="rId30"/>
      <p:bold r:id="rId31"/>
      <p:italic r:id="rId32"/>
      <p:boldItalic r:id="rId33"/>
    </p:embeddedFont>
    <p:embeddedFont>
      <p:font typeface="Poppins"/>
      <p:regular r:id="rId34"/>
      <p:bold r:id="rId35"/>
      <p:italic r:id="rId36"/>
      <p:boldItalic r:id="rId37"/>
    </p:embeddedFont>
    <p:embeddedFont>
      <p:font typeface="Inter"/>
      <p:regular r:id="rId38"/>
      <p:bold r:id="rId39"/>
      <p:italic r:id="rId40"/>
      <p:boldItalic r:id="rId41"/>
    </p:embeddedFont>
    <p:embeddedFont>
      <p:font typeface="Titillium Web"/>
      <p:regular r:id="rId42"/>
      <p:bold r:id="rId43"/>
      <p:italic r:id="rId44"/>
      <p:boldItalic r:id="rId45"/>
    </p:embeddedFont>
    <p:embeddedFont>
      <p:font typeface="Poppins Light"/>
      <p:regular r:id="rId46"/>
      <p:bold r:id="rId47"/>
      <p:italic r:id="rId48"/>
      <p:boldItalic r:id="rId49"/>
    </p:embeddedFont>
    <p:embeddedFont>
      <p:font typeface="EB Garamond"/>
      <p:regular r:id="rId50"/>
      <p:bold r:id="rId51"/>
      <p:italic r:id="rId52"/>
      <p:boldItalic r:id="rId53"/>
    </p:embeddedFont>
    <p:embeddedFont>
      <p:font typeface="Titillium Web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132">
          <p15:clr>
            <a:srgbClr val="000000"/>
          </p15:clr>
        </p15:guide>
        <p15:guide id="2" pos="213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32" orient="horz"/>
        <p:guide pos="213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Inter-italic.fntdata"/><Relationship Id="rId42" Type="http://schemas.openxmlformats.org/officeDocument/2006/relationships/font" Target="fonts/TitilliumWeb-regular.fntdata"/><Relationship Id="rId41" Type="http://schemas.openxmlformats.org/officeDocument/2006/relationships/font" Target="fonts/Inter-boldItalic.fntdata"/><Relationship Id="rId44" Type="http://schemas.openxmlformats.org/officeDocument/2006/relationships/font" Target="fonts/TitilliumWeb-italic.fntdata"/><Relationship Id="rId43" Type="http://schemas.openxmlformats.org/officeDocument/2006/relationships/font" Target="fonts/TitilliumWeb-bold.fntdata"/><Relationship Id="rId46" Type="http://schemas.openxmlformats.org/officeDocument/2006/relationships/font" Target="fonts/PoppinsLight-regular.fntdata"/><Relationship Id="rId45" Type="http://schemas.openxmlformats.org/officeDocument/2006/relationships/font" Target="fonts/TitilliumWeb-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Light-italic.fntdata"/><Relationship Id="rId47" Type="http://schemas.openxmlformats.org/officeDocument/2006/relationships/font" Target="fonts/PoppinsLight-bold.fntdata"/><Relationship Id="rId49" Type="http://schemas.openxmlformats.org/officeDocument/2006/relationships/font" Target="fonts/Poppins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Inter-bold.fntdata"/><Relationship Id="rId38" Type="http://schemas.openxmlformats.org/officeDocument/2006/relationships/font" Target="fonts/Inter-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bold.fntdata"/><Relationship Id="rId50" Type="http://schemas.openxmlformats.org/officeDocument/2006/relationships/font" Target="fonts/EBGaramond-regular.fntdata"/><Relationship Id="rId53" Type="http://schemas.openxmlformats.org/officeDocument/2006/relationships/font" Target="fonts/EBGaramond-boldItalic.fntdata"/><Relationship Id="rId52" Type="http://schemas.openxmlformats.org/officeDocument/2006/relationships/font" Target="fonts/EBGaramond-italic.fntdata"/><Relationship Id="rId11" Type="http://schemas.openxmlformats.org/officeDocument/2006/relationships/slide" Target="slides/slide5.xml"/><Relationship Id="rId55" Type="http://schemas.openxmlformats.org/officeDocument/2006/relationships/font" Target="fonts/TitilliumWebLight-bold.fntdata"/><Relationship Id="rId10" Type="http://schemas.openxmlformats.org/officeDocument/2006/relationships/slide" Target="slides/slide4.xml"/><Relationship Id="rId54" Type="http://schemas.openxmlformats.org/officeDocument/2006/relationships/font" Target="fonts/TitilliumWebLight-regular.fntdata"/><Relationship Id="rId13" Type="http://schemas.openxmlformats.org/officeDocument/2006/relationships/slide" Target="slides/slide7.xml"/><Relationship Id="rId57" Type="http://schemas.openxmlformats.org/officeDocument/2006/relationships/font" Target="fonts/TitilliumWebLight-boldItalic.fntdata"/><Relationship Id="rId12" Type="http://schemas.openxmlformats.org/officeDocument/2006/relationships/slide" Target="slides/slide6.xml"/><Relationship Id="rId56" Type="http://schemas.openxmlformats.org/officeDocument/2006/relationships/font" Target="fonts/TitilliumWeb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8937" cy="496887"/>
          </a:xfrm>
          <a:prstGeom prst="rect">
            <a:avLst/>
          </a:prstGeom>
          <a:noFill/>
          <a:ln>
            <a:noFill/>
          </a:ln>
        </p:spPr>
        <p:txBody>
          <a:bodyPr anchorCtr="0" anchor="t" bIns="46450" lIns="92925" spcFirstLastPara="1" rIns="92925" wrap="square" tIns="4645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30637" y="0"/>
            <a:ext cx="2928937" cy="496887"/>
          </a:xfrm>
          <a:prstGeom prst="rect">
            <a:avLst/>
          </a:prstGeom>
          <a:noFill/>
          <a:ln>
            <a:noFill/>
          </a:ln>
        </p:spPr>
        <p:txBody>
          <a:bodyPr anchorCtr="0" anchor="t" bIns="46450" lIns="92925" spcFirstLastPara="1" rIns="92925" wrap="square" tIns="4645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895350" y="746125"/>
            <a:ext cx="4970462"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444037"/>
            <a:ext cx="2928937" cy="496887"/>
          </a:xfrm>
          <a:prstGeom prst="rect">
            <a:avLst/>
          </a:prstGeom>
          <a:noFill/>
          <a:ln>
            <a:noFill/>
          </a:ln>
        </p:spPr>
        <p:txBody>
          <a:bodyPr anchorCtr="0" anchor="b" bIns="46450" lIns="92925" spcFirstLastPara="1" rIns="92925" wrap="square" tIns="4645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30637" y="9444037"/>
            <a:ext cx="2928937" cy="49688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p:nvPr>
            <p:ph idx="2" type="sldImg"/>
          </p:nvPr>
        </p:nvSpPr>
        <p:spPr>
          <a:xfrm>
            <a:off x="895350" y="746125"/>
            <a:ext cx="4970462" cy="3729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 name="Google Shape;31;p1: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32" name="Google Shape;32;p1:notes"/>
          <p:cNvSpPr txBox="1"/>
          <p:nvPr/>
        </p:nvSpPr>
        <p:spPr>
          <a:xfrm>
            <a:off x="3830637" y="9444037"/>
            <a:ext cx="2928937" cy="496887"/>
          </a:xfrm>
          <a:prstGeom prst="rect">
            <a:avLst/>
          </a:prstGeom>
          <a:noFill/>
          <a:ln>
            <a:noFill/>
          </a:ln>
        </p:spPr>
        <p:txBody>
          <a:bodyPr anchorCtr="0" anchor="b" bIns="46450" lIns="92925" spcFirstLastPara="1" rIns="92925" wrap="square" tIns="4645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33" name="Google Shape;33;p1:notes"/>
          <p:cNvSpPr txBox="1"/>
          <p:nvPr/>
        </p:nvSpPr>
        <p:spPr>
          <a:xfrm>
            <a:off x="3830637" y="0"/>
            <a:ext cx="2928937" cy="496887"/>
          </a:xfrm>
          <a:prstGeom prst="rect">
            <a:avLst/>
          </a:prstGeom>
          <a:noFill/>
          <a:ln>
            <a:noFill/>
          </a:ln>
        </p:spPr>
        <p:txBody>
          <a:bodyPr anchorCtr="0" anchor="t" bIns="46450" lIns="92925" spcFirstLastPara="1" rIns="92925" wrap="square" tIns="464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5: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00" name="Google Shape;100;p15: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1: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08" name="Google Shape;108;p11: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3: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15" name="Google Shape;115;p13: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16" name="Google Shape;116;p13:notes"/>
          <p:cNvSpPr txBox="1"/>
          <p:nvPr>
            <p:ph idx="12" type="sldNum"/>
          </p:nvPr>
        </p:nvSpPr>
        <p:spPr>
          <a:xfrm>
            <a:off x="3830637" y="9444037"/>
            <a:ext cx="2928900" cy="4968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25" name="Google Shape;125;p12: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4: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39" name="Google Shape;139;p14: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6: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47" name="Google Shape;147;p16: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7: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55" name="Google Shape;155;p17: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56" name="Google Shape;156;p17:notes"/>
          <p:cNvSpPr txBox="1"/>
          <p:nvPr>
            <p:ph idx="12" type="sldNum"/>
          </p:nvPr>
        </p:nvSpPr>
        <p:spPr>
          <a:xfrm>
            <a:off x="3830637" y="9444037"/>
            <a:ext cx="2928900" cy="4968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69" name="Google Shape;169;p18: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70" name="Google Shape;170;p18:notes"/>
          <p:cNvSpPr txBox="1"/>
          <p:nvPr>
            <p:ph idx="12" type="sldNum"/>
          </p:nvPr>
        </p:nvSpPr>
        <p:spPr>
          <a:xfrm>
            <a:off x="3830637" y="9444037"/>
            <a:ext cx="2928900" cy="4968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0: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80" name="Google Shape;180;p20: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81" name="Google Shape;181;p20:notes"/>
          <p:cNvSpPr txBox="1"/>
          <p:nvPr>
            <p:ph idx="12" type="sldNum"/>
          </p:nvPr>
        </p:nvSpPr>
        <p:spPr>
          <a:xfrm>
            <a:off x="3830637" y="9444037"/>
            <a:ext cx="2928900" cy="4968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3: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89" name="Google Shape;189;p23: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90" name="Google Shape;190;p23:notes"/>
          <p:cNvSpPr txBox="1"/>
          <p:nvPr>
            <p:ph idx="12" type="sldNum"/>
          </p:nvPr>
        </p:nvSpPr>
        <p:spPr>
          <a:xfrm>
            <a:off x="3830637" y="9444037"/>
            <a:ext cx="2928900" cy="496800"/>
          </a:xfrm>
          <a:prstGeom prst="rect">
            <a:avLst/>
          </a:prstGeom>
          <a:noFill/>
          <a:ln>
            <a:noFill/>
          </a:ln>
        </p:spPr>
        <p:txBody>
          <a:bodyPr anchorCtr="0" anchor="b" bIns="46450" lIns="92925" spcFirstLastPara="1" rIns="92925" wrap="square" tIns="4645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41" name="Google Shape;41;p2: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4: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198" name="Google Shape;198;p24: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5: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05" name="Google Shape;205;p25: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6: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12" name="Google Shape;212;p26: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7: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219" name="Google Shape;219;p27:notes"/>
          <p:cNvSpPr/>
          <p:nvPr>
            <p:ph idx="2" type="sldImg"/>
          </p:nvPr>
        </p:nvSpPr>
        <p:spPr>
          <a:xfrm>
            <a:off x="895350" y="746125"/>
            <a:ext cx="4970462"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3:notes"/>
          <p:cNvSpPr txBox="1"/>
          <p:nvPr>
            <p:ph idx="1" type="body"/>
          </p:nvPr>
        </p:nvSpPr>
        <p:spPr>
          <a:xfrm>
            <a:off x="676275" y="4721225"/>
            <a:ext cx="5408612" cy="4475162"/>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49" name="Google Shape;49;p3:notes"/>
          <p:cNvSpPr/>
          <p:nvPr>
            <p:ph idx="2" type="sldImg"/>
          </p:nvPr>
        </p:nvSpPr>
        <p:spPr>
          <a:xfrm>
            <a:off x="895350" y="746125"/>
            <a:ext cx="4970462" cy="37290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55" name="Google Shape;55;p4: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62" name="Google Shape;62;p5: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27b1781c0d_0_2:notes"/>
          <p:cNvSpPr/>
          <p:nvPr>
            <p:ph idx="2" type="sldImg"/>
          </p:nvPr>
        </p:nvSpPr>
        <p:spPr>
          <a:xfrm>
            <a:off x="895350" y="746125"/>
            <a:ext cx="4970400" cy="37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27b1781c0d_0_2:notes"/>
          <p:cNvSpPr txBox="1"/>
          <p:nvPr>
            <p:ph idx="1" type="body"/>
          </p:nvPr>
        </p:nvSpPr>
        <p:spPr>
          <a:xfrm>
            <a:off x="676275" y="4721225"/>
            <a:ext cx="5408700" cy="4475100"/>
          </a:xfrm>
          <a:prstGeom prst="rect">
            <a:avLst/>
          </a:prstGeom>
        </p:spPr>
        <p:txBody>
          <a:bodyPr anchorCtr="0" anchor="t" bIns="46450" lIns="92925" spcFirstLastPara="1" rIns="92925" wrap="square" tIns="46450">
            <a:noAutofit/>
          </a:bodyPr>
          <a:lstStyle/>
          <a:p>
            <a:pPr indent="0" lvl="0" marL="0" rtl="0" algn="l">
              <a:spcBef>
                <a:spcPts val="0"/>
              </a:spcBef>
              <a:spcAft>
                <a:spcPts val="0"/>
              </a:spcAft>
              <a:buNone/>
            </a:pPr>
            <a:r>
              <a:t/>
            </a:r>
            <a:endParaRPr/>
          </a:p>
        </p:txBody>
      </p:sp>
      <p:sp>
        <p:nvSpPr>
          <p:cNvPr id="71" name="Google Shape;71;g227b1781c0d_0_2:notes"/>
          <p:cNvSpPr txBox="1"/>
          <p:nvPr>
            <p:ph idx="12" type="sldNum"/>
          </p:nvPr>
        </p:nvSpPr>
        <p:spPr>
          <a:xfrm>
            <a:off x="3830637" y="9444037"/>
            <a:ext cx="2928900" cy="496800"/>
          </a:xfrm>
          <a:prstGeom prst="rect">
            <a:avLst/>
          </a:prstGeom>
        </p:spPr>
        <p:txBody>
          <a:bodyPr anchorCtr="0" anchor="b" bIns="46450" lIns="92925" spcFirstLastPara="1" rIns="92925" wrap="square" tIns="4645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78" name="Google Shape;78;p6: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8:notes"/>
          <p:cNvSpPr txBox="1"/>
          <p:nvPr>
            <p:ph idx="1" type="body"/>
          </p:nvPr>
        </p:nvSpPr>
        <p:spPr>
          <a:xfrm>
            <a:off x="676275" y="4721225"/>
            <a:ext cx="5408612" cy="4475162"/>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85" name="Google Shape;85;p8: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txBox="1"/>
          <p:nvPr>
            <p:ph idx="1" type="body"/>
          </p:nvPr>
        </p:nvSpPr>
        <p:spPr>
          <a:xfrm>
            <a:off x="676275" y="4721225"/>
            <a:ext cx="5408700" cy="4475100"/>
          </a:xfrm>
          <a:prstGeom prst="rect">
            <a:avLst/>
          </a:prstGeom>
          <a:noFill/>
          <a:ln>
            <a:noFill/>
          </a:ln>
        </p:spPr>
        <p:txBody>
          <a:bodyPr anchorCtr="0" anchor="t" bIns="46450" lIns="92925" spcFirstLastPara="1" rIns="92925" wrap="square" tIns="46450">
            <a:noAutofit/>
          </a:bodyPr>
          <a:lstStyle/>
          <a:p>
            <a:pPr indent="0" lvl="0" marL="0" rtl="0" algn="l">
              <a:lnSpc>
                <a:spcPct val="100000"/>
              </a:lnSpc>
              <a:spcBef>
                <a:spcPts val="0"/>
              </a:spcBef>
              <a:spcAft>
                <a:spcPts val="0"/>
              </a:spcAft>
              <a:buSzPts val="1400"/>
              <a:buNone/>
            </a:pPr>
            <a:r>
              <a:t/>
            </a:r>
            <a:endParaRPr/>
          </a:p>
        </p:txBody>
      </p:sp>
      <p:sp>
        <p:nvSpPr>
          <p:cNvPr id="93" name="Google Shape;93;p9:notes"/>
          <p:cNvSpPr/>
          <p:nvPr>
            <p:ph idx="2" type="sldImg"/>
          </p:nvPr>
        </p:nvSpPr>
        <p:spPr>
          <a:xfrm>
            <a:off x="895350" y="746125"/>
            <a:ext cx="4970463" cy="37290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
        <p:nvSpPr>
          <p:cNvPr id="13" name="Google Shape;13;p2"/>
          <p:cNvSpPr/>
          <p:nvPr>
            <p:ph idx="2" type="pic"/>
          </p:nvPr>
        </p:nvSpPr>
        <p:spPr>
          <a:xfrm>
            <a:off x="3023468" y="2744787"/>
            <a:ext cx="3097064" cy="1368425"/>
          </a:xfrm>
          <a:prstGeom prst="rect">
            <a:avLst/>
          </a:prstGeom>
          <a:noFill/>
          <a:ln>
            <a:noFill/>
          </a:ln>
        </p:spPr>
      </p:sp>
      <p:sp>
        <p:nvSpPr>
          <p:cNvPr id="14" name="Google Shape;14;p2"/>
          <p:cNvSpPr txBox="1"/>
          <p:nvPr>
            <p:ph idx="1" type="body"/>
          </p:nvPr>
        </p:nvSpPr>
        <p:spPr>
          <a:xfrm>
            <a:off x="1988764" y="4221087"/>
            <a:ext cx="5166472" cy="576823"/>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480"/>
              </a:spcBef>
              <a:spcAft>
                <a:spcPts val="0"/>
              </a:spcAft>
              <a:buClr>
                <a:srgbClr val="3F3F3F"/>
              </a:buClr>
              <a:buSzPts val="2400"/>
              <a:buNone/>
              <a:defRPr b="1" i="0" sz="2400">
                <a:solidFill>
                  <a:srgbClr val="3F3F3F"/>
                </a:solidFill>
                <a:latin typeface="Source Sans Pro"/>
                <a:ea typeface="Source Sans Pro"/>
                <a:cs typeface="Source Sans Pro"/>
                <a:sym typeface="Source Sans Pro"/>
              </a:defRPr>
            </a:lvl1pPr>
            <a:lvl2pPr indent="-228600" lvl="1" marL="914400" algn="ctr">
              <a:lnSpc>
                <a:spcPct val="100000"/>
              </a:lnSpc>
              <a:spcBef>
                <a:spcPts val="400"/>
              </a:spcBef>
              <a:spcAft>
                <a:spcPts val="0"/>
              </a:spcAft>
              <a:buClr>
                <a:schemeClr val="dk1"/>
              </a:buClr>
              <a:buSzPts val="2000"/>
              <a:buNone/>
              <a:defRPr sz="2000"/>
            </a:lvl2pPr>
            <a:lvl3pPr indent="-228600" lvl="2" marL="1371600" algn="ctr">
              <a:lnSpc>
                <a:spcPct val="100000"/>
              </a:lnSpc>
              <a:spcBef>
                <a:spcPts val="400"/>
              </a:spcBef>
              <a:spcAft>
                <a:spcPts val="0"/>
              </a:spcAft>
              <a:buClr>
                <a:schemeClr val="dk1"/>
              </a:buClr>
              <a:buSzPts val="2000"/>
              <a:buNone/>
              <a:defRPr sz="2000"/>
            </a:lvl3pPr>
            <a:lvl4pPr indent="-228600" lvl="3" marL="1828800" algn="l">
              <a:lnSpc>
                <a:spcPct val="100000"/>
              </a:lnSpc>
              <a:spcBef>
                <a:spcPts val="400"/>
              </a:spcBef>
              <a:spcAft>
                <a:spcPts val="0"/>
              </a:spcAft>
              <a:buClr>
                <a:schemeClr val="dk1"/>
              </a:buClr>
              <a:buSzPts val="2000"/>
              <a:buNone/>
              <a:defRPr/>
            </a:lvl4pPr>
            <a:lvl5pPr indent="-228600" lvl="4" marL="2286000" algn="l">
              <a:lnSpc>
                <a:spcPct val="100000"/>
              </a:lnSpc>
              <a:spcBef>
                <a:spcPts val="400"/>
              </a:spcBef>
              <a:spcAft>
                <a:spcPts val="0"/>
              </a:spcAft>
              <a:buClr>
                <a:schemeClr val="dk1"/>
              </a:buClr>
              <a:buSzPts val="20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4"/>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sz="2000">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4"/>
          <p:cNvSpPr txBox="1"/>
          <p:nvPr>
            <p:ph idx="1" type="body"/>
          </p:nvPr>
        </p:nvSpPr>
        <p:spPr>
          <a:xfrm>
            <a:off x="539750" y="1484313"/>
            <a:ext cx="8064500" cy="4032250"/>
          </a:xfrm>
          <a:prstGeom prst="rect">
            <a:avLst/>
          </a:prstGeom>
          <a:noFill/>
          <a:ln>
            <a:noFill/>
          </a:ln>
        </p:spPr>
        <p:txBody>
          <a:bodyPr anchorCtr="0" anchor="t" bIns="45700" lIns="91425" spcFirstLastPara="1" rIns="91425" wrap="square" tIns="45700">
            <a:normAutofit/>
          </a:bodyPr>
          <a:lstStyle>
            <a:lvl1pPr indent="-330200" lvl="0" marL="457200" algn="l">
              <a:lnSpc>
                <a:spcPct val="100000"/>
              </a:lnSpc>
              <a:spcBef>
                <a:spcPts val="320"/>
              </a:spcBef>
              <a:spcAft>
                <a:spcPts val="0"/>
              </a:spcAft>
              <a:buClr>
                <a:schemeClr val="dk1"/>
              </a:buClr>
              <a:buSzPts val="1600"/>
              <a:buChar char="•"/>
              <a:defRPr sz="1600">
                <a:latin typeface="Source Sans Pro"/>
                <a:ea typeface="Source Sans Pro"/>
                <a:cs typeface="Source Sans Pro"/>
                <a:sym typeface="Source Sans Pro"/>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7" name="Google Shape;27;p4"/>
          <p:cNvSpPr txBox="1"/>
          <p:nvPr>
            <p:ph idx="11" type="ftr"/>
          </p:nvPr>
        </p:nvSpPr>
        <p:spPr>
          <a:xfrm>
            <a:off x="10287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400">
                <a:solidFill>
                  <a:srgbClr val="404040"/>
                </a:solidFill>
                <a:latin typeface="EB Garamond"/>
                <a:ea typeface="EB Garamond"/>
                <a:cs typeface="EB Garamond"/>
                <a:sym typeface="EB 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1pPr>
            <a:lvl2pPr indent="0" lvl="1"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2pPr>
            <a:lvl3pPr indent="0" lvl="2"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3pPr>
            <a:lvl4pPr indent="0" lvl="3"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4pPr>
            <a:lvl5pPr indent="0" lvl="4"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5pPr>
            <a:lvl6pPr indent="0" lvl="5"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6pPr>
            <a:lvl7pPr indent="0" lvl="6"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7pPr>
            <a:lvl8pPr indent="0" lvl="7"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8pPr>
            <a:lvl9pPr indent="0" lvl="8" marL="0" marR="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cxnSp>
        <p:nvCxnSpPr>
          <p:cNvPr id="16" name="Google Shape;16;p3"/>
          <p:cNvCxnSpPr/>
          <p:nvPr/>
        </p:nvCxnSpPr>
        <p:spPr>
          <a:xfrm>
            <a:off x="395287" y="1125537"/>
            <a:ext cx="8353425" cy="0"/>
          </a:xfrm>
          <a:prstGeom prst="straightConnector1">
            <a:avLst/>
          </a:prstGeom>
          <a:noFill/>
          <a:ln cap="flat" cmpd="sng" w="9525">
            <a:solidFill>
              <a:srgbClr val="404040"/>
            </a:solidFill>
            <a:prstDash val="solid"/>
            <a:miter lim="800000"/>
            <a:headEnd len="sm" w="sm" type="none"/>
            <a:tailEnd len="sm" w="sm" type="none"/>
          </a:ln>
        </p:spPr>
      </p:cxnSp>
      <p:cxnSp>
        <p:nvCxnSpPr>
          <p:cNvPr id="17" name="Google Shape;17;p3"/>
          <p:cNvCxnSpPr/>
          <p:nvPr/>
        </p:nvCxnSpPr>
        <p:spPr>
          <a:xfrm>
            <a:off x="395287" y="6308725"/>
            <a:ext cx="6192837" cy="0"/>
          </a:xfrm>
          <a:prstGeom prst="straightConnector1">
            <a:avLst/>
          </a:prstGeom>
          <a:noFill/>
          <a:ln cap="flat" cmpd="sng" w="9525">
            <a:solidFill>
              <a:srgbClr val="404040"/>
            </a:solidFill>
            <a:prstDash val="solid"/>
            <a:miter lim="800000"/>
            <a:headEnd len="sm" w="sm" type="none"/>
            <a:tailEnd len="sm" w="sm" type="none"/>
          </a:ln>
        </p:spPr>
      </p:cxnSp>
      <p:cxnSp>
        <p:nvCxnSpPr>
          <p:cNvPr id="18" name="Google Shape;18;p3"/>
          <p:cNvCxnSpPr/>
          <p:nvPr/>
        </p:nvCxnSpPr>
        <p:spPr>
          <a:xfrm>
            <a:off x="971550" y="6381750"/>
            <a:ext cx="0" cy="360362"/>
          </a:xfrm>
          <a:prstGeom prst="straightConnector1">
            <a:avLst/>
          </a:prstGeom>
          <a:noFill/>
          <a:ln cap="flat" cmpd="sng" w="9525">
            <a:solidFill>
              <a:srgbClr val="0D0D0D"/>
            </a:solidFill>
            <a:prstDash val="solid"/>
            <a:miter lim="800000"/>
            <a:headEnd len="sm" w="sm" type="none"/>
            <a:tailEnd len="sm" w="sm" type="none"/>
          </a:ln>
        </p:spPr>
      </p:cxnSp>
      <p:pic>
        <p:nvPicPr>
          <p:cNvPr descr="C:\Users\abc\Pictures\RAIT-DEEMED-LOGO.jpg" id="19" name="Google Shape;19;p3"/>
          <p:cNvPicPr preferRelativeResize="0"/>
          <p:nvPr/>
        </p:nvPicPr>
        <p:blipFill rotWithShape="1">
          <a:blip r:embed="rId1">
            <a:alphaModFix/>
          </a:blip>
          <a:srcRect b="0" l="0" r="0" t="0"/>
          <a:stretch/>
        </p:blipFill>
        <p:spPr>
          <a:xfrm>
            <a:off x="6672262" y="5780087"/>
            <a:ext cx="2471737" cy="1090612"/>
          </a:xfrm>
          <a:prstGeom prst="rect">
            <a:avLst/>
          </a:prstGeom>
          <a:noFill/>
          <a:ln>
            <a:noFill/>
          </a:ln>
        </p:spPr>
      </p:pic>
      <p:sp>
        <p:nvSpPr>
          <p:cNvPr id="20" name="Google Shape;20;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21" name="Google Shape;21;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10287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04040"/>
                </a:solidFill>
                <a:latin typeface="EB Garamond"/>
                <a:ea typeface="EB Garamond"/>
                <a:cs typeface="EB Garamond"/>
                <a:sym typeface="EB 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1pPr>
            <a:lvl2pPr indent="0" lvl="1"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2pPr>
            <a:lvl3pPr indent="0" lvl="2"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3pPr>
            <a:lvl4pPr indent="0" lvl="3"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4pPr>
            <a:lvl5pPr indent="0" lvl="4"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5pPr>
            <a:lvl6pPr indent="0" lvl="5"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6pPr>
            <a:lvl7pPr indent="0" lvl="6"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7pPr>
            <a:lvl8pPr indent="0" lvl="7"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8pPr>
            <a:lvl9pPr indent="0" lvl="8" marL="0" marR="0" rtl="0" algn="l">
              <a:lnSpc>
                <a:spcPct val="100000"/>
              </a:lnSpc>
              <a:spcBef>
                <a:spcPts val="0"/>
              </a:spcBef>
              <a:spcAft>
                <a:spcPts val="0"/>
              </a:spcAft>
              <a:buClr>
                <a:srgbClr val="404040"/>
              </a:buClr>
              <a:buSzPts val="1400"/>
              <a:buFont typeface="EB Garamond"/>
              <a:buNone/>
              <a:defRPr b="0" i="0" sz="1400" u="none" cap="none" strike="noStrike">
                <a:solidFill>
                  <a:srgbClr val="404040"/>
                </a:solidFill>
                <a:latin typeface="EB Garamond"/>
                <a:ea typeface="EB Garamond"/>
                <a:cs typeface="EB Garamond"/>
                <a:sym typeface="EB Garamond"/>
              </a:defRPr>
            </a:lvl9pPr>
          </a:lstStyle>
          <a:p>
            <a:pPr indent="0" lvl="0" marL="0" rtl="0" algn="l">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i.org/10.1007/s12652-020-02604-2" TargetMode="External"/><Relationship Id="rId4" Type="http://schemas.openxmlformats.org/officeDocument/2006/relationships/hyperlink" Target="https://doi.org/10.3389/fpls.2016.0141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1C33"/>
        </a:solidFill>
      </p:bgPr>
    </p:bg>
    <p:spTree>
      <p:nvGrpSpPr>
        <p:cNvPr id="34" name="Shape 34"/>
        <p:cNvGrpSpPr/>
        <p:nvPr/>
      </p:nvGrpSpPr>
      <p:grpSpPr>
        <a:xfrm>
          <a:off x="0" y="0"/>
          <a:ext cx="0" cy="0"/>
          <a:chOff x="0" y="0"/>
          <a:chExt cx="0" cy="0"/>
        </a:xfrm>
      </p:grpSpPr>
      <p:sp>
        <p:nvSpPr>
          <p:cNvPr id="35" name="Google Shape;35;p5"/>
          <p:cNvSpPr txBox="1"/>
          <p:nvPr>
            <p:ph idx="1" type="body"/>
          </p:nvPr>
        </p:nvSpPr>
        <p:spPr>
          <a:xfrm>
            <a:off x="336550" y="0"/>
            <a:ext cx="8339137" cy="4076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500"/>
              <a:buFont typeface="Arial"/>
              <a:buNone/>
            </a:pPr>
            <a:r>
              <a:rPr b="1" i="0" lang="en-US" sz="2500" u="none" cap="none" strike="noStrike">
                <a:solidFill>
                  <a:schemeClr val="lt1"/>
                </a:solidFill>
                <a:latin typeface="Source Sans Pro"/>
                <a:ea typeface="Source Sans Pro"/>
                <a:cs typeface="Source Sans Pro"/>
                <a:sym typeface="Source Sans Pro"/>
              </a:rPr>
              <a:t>           </a:t>
            </a:r>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lt1"/>
              </a:buClr>
              <a:buSzPts val="2500"/>
              <a:buFont typeface="Arial"/>
              <a:buNone/>
            </a:pPr>
            <a:r>
              <a:rPr b="1" i="0" lang="en-US" sz="2500" u="none" cap="none" strike="noStrike">
                <a:solidFill>
                  <a:schemeClr val="lt1"/>
                </a:solidFill>
                <a:latin typeface="Source Sans Pro"/>
                <a:ea typeface="Source Sans Pro"/>
                <a:cs typeface="Source Sans Pro"/>
                <a:sym typeface="Source Sans Pro"/>
              </a:rPr>
              <a:t>       </a:t>
            </a:r>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lt1"/>
              </a:buClr>
              <a:buSzPts val="2500"/>
              <a:buFont typeface="Arial"/>
              <a:buNone/>
            </a:pPr>
            <a:r>
              <a:rPr b="1" i="0" lang="en-US" sz="2500" u="none" cap="none" strike="noStrike">
                <a:solidFill>
                  <a:schemeClr val="lt1"/>
                </a:solidFill>
                <a:latin typeface="Source Sans Pro"/>
                <a:ea typeface="Source Sans Pro"/>
                <a:cs typeface="Source Sans Pro"/>
                <a:sym typeface="Source Sans Pro"/>
              </a:rPr>
              <a:t>        </a:t>
            </a:r>
            <a:endParaRPr/>
          </a:p>
          <a:p>
            <a:pPr indent="0" lvl="0" marL="0" marR="0" rtl="0" algn="ctr">
              <a:lnSpc>
                <a:spcPct val="100000"/>
              </a:lnSpc>
              <a:spcBef>
                <a:spcPts val="560"/>
              </a:spcBef>
              <a:spcAft>
                <a:spcPts val="0"/>
              </a:spcAft>
              <a:buClr>
                <a:schemeClr val="dk1"/>
              </a:buClr>
              <a:buSzPts val="2800"/>
              <a:buFont typeface="Arial"/>
              <a:buNone/>
            </a:pPr>
            <a:r>
              <a:t/>
            </a:r>
            <a:endParaRPr b="1" i="0" sz="28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60"/>
              </a:spcBef>
              <a:spcAft>
                <a:spcPts val="0"/>
              </a:spcAft>
              <a:buClr>
                <a:schemeClr val="dk1"/>
              </a:buClr>
              <a:buSzPts val="2800"/>
              <a:buFont typeface="Arial"/>
              <a:buNone/>
            </a:pPr>
            <a:r>
              <a:t/>
            </a:r>
            <a:endParaRPr b="1" i="0" sz="28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320"/>
              </a:spcBef>
              <a:spcAft>
                <a:spcPts val="0"/>
              </a:spcAft>
              <a:buClr>
                <a:schemeClr val="lt1"/>
              </a:buClr>
              <a:buSzPts val="1600"/>
              <a:buFont typeface="Arial"/>
              <a:buNone/>
            </a:pPr>
            <a:r>
              <a:rPr b="1" i="0" lang="en-US" sz="1600" u="none" cap="none" strike="noStrike">
                <a:solidFill>
                  <a:schemeClr val="lt1"/>
                </a:solidFill>
                <a:latin typeface="Source Sans Pro"/>
                <a:ea typeface="Source Sans Pro"/>
                <a:cs typeface="Source Sans Pro"/>
                <a:sym typeface="Source Sans Pro"/>
              </a:rPr>
              <a:t>Ramrao Adik Institute of Technology</a:t>
            </a:r>
            <a:endParaRPr/>
          </a:p>
          <a:p>
            <a:pPr indent="0" lvl="0" marL="0" marR="0" rtl="0" algn="ctr">
              <a:lnSpc>
                <a:spcPct val="100000"/>
              </a:lnSpc>
              <a:spcBef>
                <a:spcPts val="320"/>
              </a:spcBef>
              <a:spcAft>
                <a:spcPts val="0"/>
              </a:spcAft>
              <a:buClr>
                <a:schemeClr val="lt1"/>
              </a:buClr>
              <a:buSzPts val="1600"/>
              <a:buFont typeface="Arial"/>
              <a:buNone/>
            </a:pPr>
            <a:r>
              <a:rPr b="1" i="0" lang="en-US" sz="1600" u="none" cap="none" strike="noStrike">
                <a:solidFill>
                  <a:schemeClr val="lt1"/>
                </a:solidFill>
                <a:latin typeface="Source Sans Pro"/>
                <a:ea typeface="Source Sans Pro"/>
                <a:cs typeface="Source Sans Pro"/>
                <a:sym typeface="Source Sans Pro"/>
              </a:rPr>
              <a:t>        Department of Computer Engineering</a:t>
            </a:r>
            <a:endParaRPr/>
          </a:p>
          <a:p>
            <a:pPr indent="0" lvl="0" marL="0" marR="0" rtl="0" algn="ctr">
              <a:lnSpc>
                <a:spcPct val="100000"/>
              </a:lnSpc>
              <a:spcBef>
                <a:spcPts val="320"/>
              </a:spcBef>
              <a:spcAft>
                <a:spcPts val="0"/>
              </a:spcAft>
              <a:buClr>
                <a:schemeClr val="lt1"/>
              </a:buClr>
              <a:buSzPts val="1600"/>
              <a:buFont typeface="Arial"/>
              <a:buNone/>
            </a:pPr>
            <a:r>
              <a:rPr b="1" i="1" lang="en-US" sz="1600" u="none" cap="none" strike="noStrike">
                <a:solidFill>
                  <a:schemeClr val="lt1"/>
                </a:solidFill>
                <a:latin typeface="Source Sans Pro"/>
                <a:ea typeface="Source Sans Pro"/>
                <a:cs typeface="Source Sans Pro"/>
                <a:sym typeface="Source Sans Pro"/>
              </a:rPr>
              <a:t>Final Year Presentation </a:t>
            </a:r>
            <a:endParaRPr/>
          </a:p>
          <a:p>
            <a:pPr indent="0" lvl="0" marL="0" marR="0" rtl="0" algn="ctr">
              <a:lnSpc>
                <a:spcPct val="100000"/>
              </a:lnSpc>
              <a:spcBef>
                <a:spcPts val="320"/>
              </a:spcBef>
              <a:spcAft>
                <a:spcPts val="0"/>
              </a:spcAft>
              <a:buClr>
                <a:schemeClr val="lt1"/>
              </a:buClr>
              <a:buSzPts val="1600"/>
              <a:buFont typeface="Arial"/>
              <a:buNone/>
            </a:pPr>
            <a:r>
              <a:rPr b="1" i="1" lang="en-US" sz="1600" u="none" cap="none" strike="noStrike">
                <a:solidFill>
                  <a:schemeClr val="lt1"/>
                </a:solidFill>
                <a:latin typeface="Source Sans Pro"/>
                <a:ea typeface="Source Sans Pro"/>
                <a:cs typeface="Source Sans Pro"/>
                <a:sym typeface="Source Sans Pro"/>
              </a:rPr>
              <a:t>On</a:t>
            </a:r>
            <a:endParaRPr/>
          </a:p>
          <a:p>
            <a:pPr indent="0" lvl="0" marL="0" marR="0" rtl="0" algn="ctr">
              <a:lnSpc>
                <a:spcPct val="100000"/>
              </a:lnSpc>
              <a:spcBef>
                <a:spcPts val="360"/>
              </a:spcBef>
              <a:spcAft>
                <a:spcPts val="0"/>
              </a:spcAft>
              <a:buClr>
                <a:schemeClr val="lt1"/>
              </a:buClr>
              <a:buSzPts val="1600"/>
              <a:buFont typeface="Arial"/>
              <a:buNone/>
            </a:pPr>
            <a:r>
              <a:rPr b="1" i="1" lang="en-US" sz="1600" u="none" cap="none" strike="noStrike">
                <a:solidFill>
                  <a:schemeClr val="lt1"/>
                </a:solidFill>
                <a:latin typeface="Source Sans Pro"/>
                <a:ea typeface="Source Sans Pro"/>
                <a:cs typeface="Source Sans Pro"/>
                <a:sym typeface="Source Sans Pro"/>
              </a:rPr>
              <a:t>“ </a:t>
            </a:r>
            <a:r>
              <a:rPr i="1" lang="en-US" sz="1800">
                <a:solidFill>
                  <a:schemeClr val="lt1"/>
                </a:solidFill>
              </a:rPr>
              <a:t>PlantD - Health &amp; Disease Finder</a:t>
            </a:r>
            <a:r>
              <a:rPr b="1" i="1" lang="en-US" sz="1600" u="none" cap="none" strike="noStrike">
                <a:solidFill>
                  <a:schemeClr val="lt1"/>
                </a:solidFill>
                <a:latin typeface="Source Sans Pro"/>
                <a:ea typeface="Source Sans Pro"/>
                <a:cs typeface="Source Sans Pro"/>
                <a:sym typeface="Source Sans Pro"/>
              </a:rPr>
              <a:t>”</a:t>
            </a:r>
            <a:endParaRPr/>
          </a:p>
          <a:p>
            <a:pPr indent="0" lvl="0" marL="0" marR="0" rtl="0" algn="ctr">
              <a:lnSpc>
                <a:spcPct val="100000"/>
              </a:lnSpc>
              <a:spcBef>
                <a:spcPts val="320"/>
              </a:spcBef>
              <a:spcAft>
                <a:spcPts val="0"/>
              </a:spcAft>
              <a:buClr>
                <a:schemeClr val="lt1"/>
              </a:buClr>
              <a:buSzPts val="1600"/>
              <a:buFont typeface="Arial"/>
              <a:buNone/>
            </a:pPr>
            <a:r>
              <a:rPr b="1" i="0" lang="en-US" sz="1600" u="none" cap="none" strike="noStrike">
                <a:solidFill>
                  <a:schemeClr val="lt1"/>
                </a:solidFill>
                <a:latin typeface="Source Sans Pro"/>
                <a:ea typeface="Source Sans Pro"/>
                <a:cs typeface="Source Sans Pro"/>
                <a:sym typeface="Source Sans Pro"/>
              </a:rPr>
              <a:t>By </a:t>
            </a:r>
            <a:endParaRPr/>
          </a:p>
          <a:p>
            <a:pPr indent="0" lvl="0" marL="0" marR="0" rtl="0" algn="ctr">
              <a:lnSpc>
                <a:spcPct val="100000"/>
              </a:lnSpc>
              <a:spcBef>
                <a:spcPts val="500"/>
              </a:spcBef>
              <a:spcAft>
                <a:spcPts val="0"/>
              </a:spcAft>
              <a:buClr>
                <a:schemeClr val="lt1"/>
              </a:buClr>
              <a:buSzPts val="2500"/>
              <a:buFont typeface="Arial"/>
              <a:buNone/>
            </a:pPr>
            <a:r>
              <a:rPr b="1" i="0" lang="en-US" sz="2500" u="none" cap="none" strike="noStrike">
                <a:solidFill>
                  <a:schemeClr val="lt1"/>
                </a:solidFill>
                <a:latin typeface="Source Sans Pro"/>
                <a:ea typeface="Source Sans Pro"/>
                <a:cs typeface="Source Sans Pro"/>
                <a:sym typeface="Source Sans Pro"/>
              </a:rPr>
              <a:t>					</a:t>
            </a:r>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dk1"/>
              </a:buClr>
              <a:buSzPts val="2500"/>
              <a:buFont typeface="Arial"/>
              <a:buNone/>
            </a:pPr>
            <a:r>
              <a:t/>
            </a:r>
            <a:endParaRPr b="1" i="0" sz="25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500"/>
              </a:spcBef>
              <a:spcAft>
                <a:spcPts val="0"/>
              </a:spcAft>
              <a:buClr>
                <a:schemeClr val="lt1"/>
              </a:buClr>
              <a:buSzPts val="2500"/>
              <a:buFont typeface="Arial"/>
              <a:buNone/>
            </a:pPr>
            <a:r>
              <a:rPr b="1" i="0" lang="en-US" sz="2500" u="none" cap="none" strike="noStrike">
                <a:solidFill>
                  <a:schemeClr val="lt1"/>
                </a:solidFill>
                <a:latin typeface="Source Sans Pro"/>
                <a:ea typeface="Source Sans Pro"/>
                <a:cs typeface="Source Sans Pro"/>
                <a:sym typeface="Source Sans Pro"/>
              </a:rPr>
              <a:t>   </a:t>
            </a:r>
            <a:endParaRPr/>
          </a:p>
        </p:txBody>
      </p:sp>
      <p:sp>
        <p:nvSpPr>
          <p:cNvPr id="36" name="Google Shape;36;p5"/>
          <p:cNvSpPr txBox="1"/>
          <p:nvPr/>
        </p:nvSpPr>
        <p:spPr>
          <a:xfrm>
            <a:off x="431800" y="4132262"/>
            <a:ext cx="83550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400"/>
              <a:buFont typeface="Source Sans Pro"/>
              <a:buNone/>
            </a:pPr>
            <a:r>
              <a:rPr b="1" i="0" lang="en-US" sz="1400" u="none" cap="none" strike="noStrike">
                <a:solidFill>
                  <a:schemeClr val="lt1"/>
                </a:solidFill>
                <a:latin typeface="Poppins"/>
                <a:ea typeface="Poppins"/>
                <a:cs typeface="Poppins"/>
                <a:sym typeface="Poppins"/>
              </a:rPr>
              <a:t>19EE1138 - Abhishek B. Sharma</a:t>
            </a:r>
            <a:endParaRPr b="0" i="0" sz="1400" u="none" cap="none" strike="noStrike">
              <a:solidFill>
                <a:srgbClr val="000000"/>
              </a:solidFill>
              <a:latin typeface="Poppins"/>
              <a:ea typeface="Poppins"/>
              <a:cs typeface="Poppins"/>
              <a:sym typeface="Poppins"/>
            </a:endParaRPr>
          </a:p>
          <a:p>
            <a:pPr indent="0" lvl="0" marL="0" marR="0" rtl="0" algn="ctr">
              <a:lnSpc>
                <a:spcPct val="100000"/>
              </a:lnSpc>
              <a:spcBef>
                <a:spcPts val="0"/>
              </a:spcBef>
              <a:spcAft>
                <a:spcPts val="0"/>
              </a:spcAft>
              <a:buClr>
                <a:schemeClr val="lt1"/>
              </a:buClr>
              <a:buSzPts val="1400"/>
              <a:buFont typeface="Source Sans Pro"/>
              <a:buNone/>
            </a:pPr>
            <a:r>
              <a:rPr b="1" i="0" lang="en-US" sz="1400" u="none" cap="none" strike="noStrike">
                <a:solidFill>
                  <a:schemeClr val="lt1"/>
                </a:solidFill>
                <a:latin typeface="Poppins"/>
                <a:ea typeface="Poppins"/>
                <a:cs typeface="Poppins"/>
                <a:sym typeface="Poppins"/>
              </a:rPr>
              <a:t>19EE1136 - Shivam R. Mishra</a:t>
            </a:r>
            <a:endParaRPr b="0" i="0" sz="1400" u="none" cap="none" strike="noStrike">
              <a:solidFill>
                <a:srgbClr val="000000"/>
              </a:solidFill>
              <a:latin typeface="Poppins"/>
              <a:ea typeface="Poppins"/>
              <a:cs typeface="Poppins"/>
              <a:sym typeface="Poppins"/>
            </a:endParaRPr>
          </a:p>
          <a:p>
            <a:pPr indent="0" lvl="0" marL="0" marR="0" rtl="0" algn="ctr">
              <a:lnSpc>
                <a:spcPct val="100000"/>
              </a:lnSpc>
              <a:spcBef>
                <a:spcPts val="0"/>
              </a:spcBef>
              <a:spcAft>
                <a:spcPts val="0"/>
              </a:spcAft>
              <a:buClr>
                <a:schemeClr val="lt1"/>
              </a:buClr>
              <a:buSzPts val="1400"/>
              <a:buFont typeface="Source Sans Pro"/>
              <a:buNone/>
            </a:pPr>
            <a:r>
              <a:rPr b="1" i="0" lang="en-US" sz="1400" u="none" cap="none" strike="noStrike">
                <a:solidFill>
                  <a:schemeClr val="lt1"/>
                </a:solidFill>
                <a:latin typeface="Poppins"/>
                <a:ea typeface="Poppins"/>
                <a:cs typeface="Poppins"/>
                <a:sym typeface="Poppins"/>
              </a:rPr>
              <a:t>19EE1038  - Jainam D. Kothari</a:t>
            </a:r>
            <a:endParaRPr b="0" i="0" sz="1400" u="none" cap="none" strike="noStrike">
              <a:solidFill>
                <a:srgbClr val="000000"/>
              </a:solidFill>
              <a:latin typeface="Poppins"/>
              <a:ea typeface="Poppins"/>
              <a:cs typeface="Poppins"/>
              <a:sym typeface="Poppins"/>
            </a:endParaRPr>
          </a:p>
        </p:txBody>
      </p:sp>
      <p:sp>
        <p:nvSpPr>
          <p:cNvPr id="37" name="Google Shape;37;p5"/>
          <p:cNvSpPr txBox="1"/>
          <p:nvPr/>
        </p:nvSpPr>
        <p:spPr>
          <a:xfrm>
            <a:off x="1763712" y="5580062"/>
            <a:ext cx="56166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Source Sans Pro"/>
              <a:buNone/>
            </a:pPr>
            <a:r>
              <a:rPr b="1" i="0" lang="en-US" sz="1500" u="none" cap="none" strike="noStrike">
                <a:solidFill>
                  <a:schemeClr val="lt1"/>
                </a:solidFill>
                <a:latin typeface="Poppins"/>
                <a:ea typeface="Poppins"/>
                <a:cs typeface="Poppins"/>
                <a:sym typeface="Poppins"/>
              </a:rPr>
              <a:t>Guided by </a:t>
            </a:r>
            <a:endParaRPr b="0" i="0" sz="1300" u="none" cap="none" strike="noStrike">
              <a:solidFill>
                <a:srgbClr val="000000"/>
              </a:solidFill>
              <a:latin typeface="Poppins"/>
              <a:ea typeface="Poppins"/>
              <a:cs typeface="Poppins"/>
              <a:sym typeface="Poppins"/>
            </a:endParaRPr>
          </a:p>
          <a:p>
            <a:pPr indent="0" lvl="0" marL="0" marR="0" rtl="0" algn="ctr">
              <a:lnSpc>
                <a:spcPct val="100000"/>
              </a:lnSpc>
              <a:spcBef>
                <a:spcPts val="0"/>
              </a:spcBef>
              <a:spcAft>
                <a:spcPts val="0"/>
              </a:spcAft>
              <a:buClr>
                <a:schemeClr val="lt1"/>
              </a:buClr>
              <a:buSzPts val="1600"/>
              <a:buFont typeface="Source Sans Pro"/>
              <a:buNone/>
            </a:pPr>
            <a:r>
              <a:rPr b="1" i="0" lang="en-US" sz="1500" u="none" cap="none" strike="noStrike">
                <a:solidFill>
                  <a:schemeClr val="lt1"/>
                </a:solidFill>
                <a:latin typeface="Poppins"/>
                <a:ea typeface="Poppins"/>
                <a:cs typeface="Poppins"/>
                <a:sym typeface="Poppins"/>
              </a:rPr>
              <a:t>Mrs. Ashwini Raorane</a:t>
            </a:r>
            <a:endParaRPr b="1" i="0" sz="15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Source Sans Pro"/>
              <a:ea typeface="Source Sans Pro"/>
              <a:cs typeface="Source Sans Pro"/>
              <a:sym typeface="Source Sans Pro"/>
            </a:endParaRPr>
          </a:p>
        </p:txBody>
      </p:sp>
      <p:pic>
        <p:nvPicPr>
          <p:cNvPr descr="C:\Users\abc\Pictures\RAIT-DEEMED-LOGO.jpg" id="38" name="Google Shape;38;p5"/>
          <p:cNvPicPr preferRelativeResize="0"/>
          <p:nvPr/>
        </p:nvPicPr>
        <p:blipFill rotWithShape="1">
          <a:blip r:embed="rId3">
            <a:alphaModFix/>
          </a:blip>
          <a:srcRect b="0" l="0" r="0" t="0"/>
          <a:stretch/>
        </p:blipFill>
        <p:spPr>
          <a:xfrm>
            <a:off x="3203575" y="130175"/>
            <a:ext cx="2663825" cy="9477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nvSpPr>
        <p:spPr>
          <a:xfrm>
            <a:off x="10287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r>
              <a:rPr b="0" i="0" lang="en-US" sz="1400" u="none" cap="none" strike="noStrike">
                <a:solidFill>
                  <a:srgbClr val="404040"/>
                </a:solidFill>
                <a:latin typeface="EB Garamond"/>
                <a:ea typeface="EB Garamond"/>
                <a:cs typeface="EB Garamond"/>
                <a:sym typeface="EB Garamond"/>
              </a:rPr>
              <a:t> </a:t>
            </a:r>
            <a:endParaRPr b="0" i="0" sz="1400" u="none" cap="none" strike="noStrike">
              <a:solidFill>
                <a:srgbClr val="000000"/>
              </a:solidFill>
              <a:latin typeface="Arial"/>
              <a:ea typeface="Arial"/>
              <a:cs typeface="Arial"/>
              <a:sym typeface="Arial"/>
            </a:endParaRPr>
          </a:p>
        </p:txBody>
      </p:sp>
      <p:sp>
        <p:nvSpPr>
          <p:cNvPr id="103" name="Google Shape;103;p14"/>
          <p:cNvSpPr txBox="1"/>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104" name="Google Shape;104;p14"/>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9F1C33"/>
              </a:buClr>
              <a:buSzPts val="2800"/>
              <a:buFont typeface="EB Garamond"/>
              <a:buNone/>
            </a:pPr>
            <a:r>
              <a:rPr lang="en-US" sz="2800"/>
              <a:t>Block Diagram of the Plant Disease Detection System</a:t>
            </a:r>
            <a:endParaRPr sz="2800"/>
          </a:p>
          <a:p>
            <a:pPr indent="0" lvl="0" marL="0" rtl="0" algn="l">
              <a:lnSpc>
                <a:spcPct val="100000"/>
              </a:lnSpc>
              <a:spcBef>
                <a:spcPts val="0"/>
              </a:spcBef>
              <a:spcAft>
                <a:spcPts val="0"/>
              </a:spcAft>
              <a:buClr>
                <a:srgbClr val="9F1C33"/>
              </a:buClr>
              <a:buSzPts val="2800"/>
              <a:buFont typeface="EB Garamond"/>
              <a:buNone/>
            </a:pPr>
            <a:r>
              <a:t/>
            </a:r>
            <a:endParaRPr sz="2800"/>
          </a:p>
        </p:txBody>
      </p:sp>
      <p:pic>
        <p:nvPicPr>
          <p:cNvPr id="105" name="Google Shape;105;p14"/>
          <p:cNvPicPr preferRelativeResize="0"/>
          <p:nvPr/>
        </p:nvPicPr>
        <p:blipFill rotWithShape="1">
          <a:blip r:embed="rId3">
            <a:alphaModFix/>
          </a:blip>
          <a:srcRect b="0" l="0" r="0" t="0"/>
          <a:stretch/>
        </p:blipFill>
        <p:spPr>
          <a:xfrm>
            <a:off x="903000" y="1448375"/>
            <a:ext cx="7783799" cy="454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Proposed System</a:t>
            </a:r>
            <a:endParaRPr/>
          </a:p>
        </p:txBody>
      </p:sp>
      <p:sp>
        <p:nvSpPr>
          <p:cNvPr id="111" name="Google Shape;111;p15"/>
          <p:cNvSpPr txBox="1"/>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pic>
        <p:nvPicPr>
          <p:cNvPr id="112" name="Google Shape;112;p15"/>
          <p:cNvPicPr preferRelativeResize="0"/>
          <p:nvPr/>
        </p:nvPicPr>
        <p:blipFill rotWithShape="1">
          <a:blip r:embed="rId3">
            <a:alphaModFix/>
          </a:blip>
          <a:srcRect b="0" l="0" r="0" t="0"/>
          <a:stretch/>
        </p:blipFill>
        <p:spPr>
          <a:xfrm>
            <a:off x="581900" y="1277925"/>
            <a:ext cx="7980199" cy="4899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457200" y="2746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9F1C33"/>
              </a:buClr>
              <a:buSzPts val="2800"/>
              <a:buFont typeface="EB Garamond"/>
              <a:buNone/>
            </a:pPr>
            <a:r>
              <a:rPr lang="en-US" sz="2800"/>
              <a:t>Dataset </a:t>
            </a:r>
            <a:endParaRPr/>
          </a:p>
        </p:txBody>
      </p:sp>
      <p:sp>
        <p:nvSpPr>
          <p:cNvPr id="119" name="Google Shape;119;p16"/>
          <p:cNvSpPr txBox="1"/>
          <p:nvPr>
            <p:ph idx="1" type="body"/>
          </p:nvPr>
        </p:nvSpPr>
        <p:spPr>
          <a:xfrm>
            <a:off x="539750" y="1484327"/>
            <a:ext cx="8064600" cy="45387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Font typeface="Roboto"/>
              <a:buChar char="•"/>
            </a:pPr>
            <a:r>
              <a:rPr lang="en-US" sz="1800">
                <a:latin typeface="Roboto"/>
                <a:ea typeface="Roboto"/>
                <a:cs typeface="Roboto"/>
                <a:sym typeface="Roboto"/>
              </a:rPr>
              <a:t>The dataset we will be using to train the model is taken from an already existing and popular model of the New Plant Village dataset on the Kaggle platform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lang="en-US" sz="1800">
                <a:latin typeface="Roboto"/>
                <a:ea typeface="Roboto"/>
                <a:cs typeface="Roboto"/>
                <a:sym typeface="Roboto"/>
              </a:rPr>
              <a:t>This dataset consists of about 87K RGB images of healthy and diseased crop leaves, which are categorized into 38 different classes. The total dataset is divided into 80/20 ratio of training and validation set, preserving the directory structure. </a:t>
            </a:r>
            <a:endParaRPr sz="1800">
              <a:latin typeface="Roboto"/>
              <a:ea typeface="Roboto"/>
              <a:cs typeface="Roboto"/>
              <a:sym typeface="Roboto"/>
            </a:endParaRPr>
          </a:p>
          <a:p>
            <a:pPr indent="-342900" lvl="0" marL="457200" rtl="0" algn="l">
              <a:lnSpc>
                <a:spcPct val="100000"/>
              </a:lnSpc>
              <a:spcBef>
                <a:spcPts val="0"/>
              </a:spcBef>
              <a:spcAft>
                <a:spcPts val="0"/>
              </a:spcAft>
              <a:buSzPts val="1800"/>
              <a:buFont typeface="Roboto"/>
              <a:buChar char="•"/>
            </a:pPr>
            <a:r>
              <a:rPr lang="en-US" sz="1800">
                <a:latin typeface="Roboto"/>
                <a:ea typeface="Roboto"/>
                <a:cs typeface="Roboto"/>
                <a:sym typeface="Roboto"/>
              </a:rPr>
              <a:t>Some of the images from the dataset in shown below:</a:t>
            </a:r>
            <a:endParaRPr sz="1800">
              <a:latin typeface="Roboto"/>
              <a:ea typeface="Roboto"/>
              <a:cs typeface="Roboto"/>
              <a:sym typeface="Roboto"/>
            </a:endParaRPr>
          </a:p>
          <a:p>
            <a:pPr indent="0" lvl="0" marL="0" rtl="0" algn="l">
              <a:lnSpc>
                <a:spcPct val="100000"/>
              </a:lnSpc>
              <a:spcBef>
                <a:spcPts val="320"/>
              </a:spcBef>
              <a:spcAft>
                <a:spcPts val="0"/>
              </a:spcAft>
              <a:buSzPts val="1600"/>
              <a:buNone/>
            </a:pPr>
            <a:r>
              <a:t/>
            </a:r>
            <a:endParaRPr sz="1800"/>
          </a:p>
        </p:txBody>
      </p:sp>
      <p:sp>
        <p:nvSpPr>
          <p:cNvPr id="120" name="Google Shape;120;p16"/>
          <p:cNvSpPr txBox="1"/>
          <p:nvPr>
            <p:ph idx="12" type="sldNum"/>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404040"/>
              </a:buClr>
              <a:buSzPts val="1400"/>
              <a:buFont typeface="EB Garamond"/>
              <a:buNone/>
            </a:pPr>
            <a:fld id="{00000000-1234-1234-1234-123412341234}" type="slidenum">
              <a:rPr lang="en-US"/>
              <a:t>‹#›</a:t>
            </a:fld>
            <a:endParaRPr/>
          </a:p>
        </p:txBody>
      </p:sp>
      <p:pic>
        <p:nvPicPr>
          <p:cNvPr id="121" name="Google Shape;121;p16"/>
          <p:cNvPicPr preferRelativeResize="0"/>
          <p:nvPr/>
        </p:nvPicPr>
        <p:blipFill rotWithShape="1">
          <a:blip r:embed="rId3">
            <a:alphaModFix/>
          </a:blip>
          <a:srcRect b="0" l="0" r="0" t="0"/>
          <a:stretch/>
        </p:blipFill>
        <p:spPr>
          <a:xfrm>
            <a:off x="944700" y="3917950"/>
            <a:ext cx="2438400" cy="2438400"/>
          </a:xfrm>
          <a:prstGeom prst="rect">
            <a:avLst/>
          </a:prstGeom>
          <a:noFill/>
          <a:ln>
            <a:noFill/>
          </a:ln>
        </p:spPr>
      </p:pic>
      <p:pic>
        <p:nvPicPr>
          <p:cNvPr id="122" name="Google Shape;122;p16"/>
          <p:cNvPicPr preferRelativeResize="0"/>
          <p:nvPr/>
        </p:nvPicPr>
        <p:blipFill rotWithShape="1">
          <a:blip r:embed="rId4">
            <a:alphaModFix/>
          </a:blip>
          <a:srcRect b="0" l="0" r="0" t="0"/>
          <a:stretch/>
        </p:blipFill>
        <p:spPr>
          <a:xfrm>
            <a:off x="3903500" y="3917950"/>
            <a:ext cx="2438400" cy="243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a:t>Dataset Flow</a:t>
            </a:r>
            <a:endParaRPr>
              <a:solidFill>
                <a:srgbClr val="9F1C33"/>
              </a:solidFill>
            </a:endParaRPr>
          </a:p>
        </p:txBody>
      </p:sp>
      <p:sp>
        <p:nvSpPr>
          <p:cNvPr id="128" name="Google Shape;128;p17"/>
          <p:cNvSpPr txBox="1"/>
          <p:nvPr>
            <p:ph idx="1" type="body"/>
          </p:nvPr>
        </p:nvSpPr>
        <p:spPr>
          <a:xfrm>
            <a:off x="539700" y="1351525"/>
            <a:ext cx="8064600" cy="4848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2000"/>
              <a:buFont typeface="Arial"/>
              <a:buNone/>
            </a:pPr>
            <a:r>
              <a:rPr b="0" i="0" lang="en-US" sz="2000" u="none">
                <a:latin typeface="Times New Roman"/>
                <a:ea typeface="Times New Roman"/>
                <a:cs typeface="Times New Roman"/>
                <a:sym typeface="Times New Roman"/>
              </a:rPr>
              <a:t>     </a:t>
            </a:r>
            <a:r>
              <a:rPr i="0" lang="en-US" u="none">
                <a:latin typeface="Poppins"/>
                <a:ea typeface="Poppins"/>
                <a:cs typeface="Poppins"/>
                <a:sym typeface="Poppins"/>
              </a:rPr>
              <a:t> </a:t>
            </a:r>
            <a:r>
              <a:rPr lang="en-US">
                <a:latin typeface="Poppins"/>
                <a:ea typeface="Poppins"/>
                <a:cs typeface="Poppins"/>
                <a:sym typeface="Poppins"/>
              </a:rPr>
              <a:t>Dataset </a:t>
            </a:r>
            <a:endParaRPr>
              <a:latin typeface="Poppins"/>
              <a:ea typeface="Poppins"/>
              <a:cs typeface="Poppins"/>
              <a:sym typeface="Poppins"/>
            </a:endParaRPr>
          </a:p>
          <a:p>
            <a:pPr indent="-342900" lvl="0" marL="342900" marR="0" rtl="0" algn="l">
              <a:lnSpc>
                <a:spcPct val="100000"/>
              </a:lnSpc>
              <a:spcBef>
                <a:spcPts val="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342900" lvl="0" marL="342900" marR="0" rtl="0" algn="ctr">
              <a:lnSpc>
                <a:spcPct val="100000"/>
              </a:lnSpc>
              <a:spcBef>
                <a:spcPts val="0"/>
              </a:spcBef>
              <a:spcAft>
                <a:spcPts val="0"/>
              </a:spcAft>
              <a:buClr>
                <a:schemeClr val="dk1"/>
              </a:buClr>
              <a:buSzPts val="2000"/>
              <a:buFont typeface="Arial"/>
              <a:buNone/>
            </a:pPr>
            <a:r>
              <a:rPr b="1" lang="en-US" sz="1400">
                <a:latin typeface="Arial"/>
                <a:ea typeface="Arial"/>
                <a:cs typeface="Arial"/>
                <a:sym typeface="Arial"/>
              </a:rPr>
              <a:t>  </a:t>
            </a:r>
            <a:r>
              <a:rPr b="1" lang="en-US" sz="1400">
                <a:latin typeface="Poppins"/>
                <a:ea typeface="Poppins"/>
                <a:cs typeface="Poppins"/>
                <a:sym typeface="Poppins"/>
              </a:rPr>
              <a:t>   </a:t>
            </a:r>
            <a:r>
              <a:rPr b="1" lang="en-US" sz="1300">
                <a:latin typeface="Poppins"/>
                <a:ea typeface="Poppins"/>
                <a:cs typeface="Poppins"/>
                <a:sym typeface="Poppins"/>
              </a:rPr>
              <a:t>New Plant Diseases Dataset</a:t>
            </a:r>
            <a:endParaRPr sz="1300">
              <a:latin typeface="Poppins"/>
              <a:ea typeface="Poppins"/>
              <a:cs typeface="Poppins"/>
              <a:sym typeface="Poppins"/>
            </a:endParaRPr>
          </a:p>
          <a:p>
            <a:pPr indent="0" lvl="0" marL="0" rtl="0" algn="ctr">
              <a:lnSpc>
                <a:spcPct val="100000"/>
              </a:lnSpc>
              <a:spcBef>
                <a:spcPts val="0"/>
              </a:spcBef>
              <a:spcAft>
                <a:spcPts val="0"/>
              </a:spcAft>
              <a:buClr>
                <a:schemeClr val="dk1"/>
              </a:buClr>
              <a:buSzPts val="1600"/>
              <a:buFont typeface="Arial"/>
              <a:buNone/>
            </a:pPr>
            <a:r>
              <a:rPr lang="en-US" sz="1300">
                <a:latin typeface="Poppins"/>
                <a:ea typeface="Poppins"/>
                <a:cs typeface="Poppins"/>
                <a:sym typeface="Poppins"/>
              </a:rPr>
              <a:t>    Image dataset containing different </a:t>
            </a:r>
            <a:endParaRPr sz="1300">
              <a:latin typeface="Poppins"/>
              <a:ea typeface="Poppins"/>
              <a:cs typeface="Poppins"/>
              <a:sym typeface="Poppins"/>
            </a:endParaRPr>
          </a:p>
          <a:p>
            <a:pPr indent="0" lvl="0" marL="0" rtl="0" algn="ctr">
              <a:lnSpc>
                <a:spcPct val="100000"/>
              </a:lnSpc>
              <a:spcBef>
                <a:spcPts val="0"/>
              </a:spcBef>
              <a:spcAft>
                <a:spcPts val="0"/>
              </a:spcAft>
              <a:buClr>
                <a:schemeClr val="dk1"/>
              </a:buClr>
              <a:buSzPts val="1600"/>
              <a:buFont typeface="Arial"/>
              <a:buNone/>
            </a:pPr>
            <a:r>
              <a:rPr lang="en-US" sz="1300">
                <a:latin typeface="Poppins"/>
                <a:ea typeface="Poppins"/>
                <a:cs typeface="Poppins"/>
                <a:sym typeface="Poppins"/>
              </a:rPr>
              <a:t>    healthy and unhealthy crop leaves.</a:t>
            </a:r>
            <a:endParaRPr sz="1300">
              <a:latin typeface="Poppins"/>
              <a:ea typeface="Poppins"/>
              <a:cs typeface="Poppins"/>
              <a:sym typeface="Poppins"/>
            </a:endParaRPr>
          </a:p>
          <a:p>
            <a:pPr indent="0" lvl="0" marL="0" rtl="0" algn="ctr">
              <a:lnSpc>
                <a:spcPct val="100000"/>
              </a:lnSpc>
              <a:spcBef>
                <a:spcPts val="0"/>
              </a:spcBef>
              <a:spcAft>
                <a:spcPts val="0"/>
              </a:spcAft>
              <a:buClr>
                <a:schemeClr val="dk1"/>
              </a:buClr>
              <a:buSzPts val="1600"/>
              <a:buFont typeface="Arial"/>
              <a:buNone/>
            </a:pPr>
            <a:r>
              <a:t/>
            </a:r>
            <a:endParaRPr sz="1400">
              <a:latin typeface="Inter"/>
              <a:ea typeface="Inter"/>
              <a:cs typeface="Inter"/>
              <a:sym typeface="Inter"/>
            </a:endParaRPr>
          </a:p>
          <a:p>
            <a:pPr indent="-342900" lvl="0" marL="342900" marR="0" rtl="0" algn="l">
              <a:lnSpc>
                <a:spcPct val="100000"/>
              </a:lnSpc>
              <a:spcBef>
                <a:spcPts val="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sp>
        <p:nvSpPr>
          <p:cNvPr id="129" name="Google Shape;129;p17"/>
          <p:cNvSpPr txBox="1"/>
          <p:nvPr/>
        </p:nvSpPr>
        <p:spPr>
          <a:xfrm>
            <a:off x="10287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r>
              <a:rPr b="0" i="0" lang="en-US" sz="1400" u="none" cap="none" strike="noStrike">
                <a:solidFill>
                  <a:schemeClr val="dk1"/>
                </a:solidFill>
                <a:latin typeface="EB Garamond"/>
                <a:ea typeface="EB Garamond"/>
                <a:cs typeface="EB Garamond"/>
                <a:sym typeface="EB Garamond"/>
              </a:rPr>
              <a:t> </a:t>
            </a:r>
            <a:endParaRPr b="0" i="0" sz="1400" u="none" cap="none" strike="noStrike">
              <a:solidFill>
                <a:schemeClr val="dk1"/>
              </a:solidFill>
              <a:latin typeface="Arial"/>
              <a:ea typeface="Arial"/>
              <a:cs typeface="Arial"/>
              <a:sym typeface="Arial"/>
            </a:endParaRPr>
          </a:p>
        </p:txBody>
      </p:sp>
      <p:sp>
        <p:nvSpPr>
          <p:cNvPr id="130" name="Google Shape;130;p17"/>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chemeClr val="dk1"/>
                </a:solidFill>
                <a:latin typeface="EB Garamond"/>
                <a:ea typeface="EB Garamond"/>
                <a:cs typeface="EB Garamond"/>
                <a:sym typeface="EB Garamond"/>
              </a:rPr>
              <a:t>‹#›</a:t>
            </a:fld>
            <a:endParaRPr b="0" i="0" sz="1400" u="none" cap="none" strike="noStrike">
              <a:solidFill>
                <a:schemeClr val="dk1"/>
              </a:solidFill>
              <a:latin typeface="Arial"/>
              <a:ea typeface="Arial"/>
              <a:cs typeface="Arial"/>
              <a:sym typeface="Arial"/>
            </a:endParaRPr>
          </a:p>
        </p:txBody>
      </p:sp>
      <p:cxnSp>
        <p:nvCxnSpPr>
          <p:cNvPr id="131" name="Google Shape;131;p17"/>
          <p:cNvCxnSpPr/>
          <p:nvPr/>
        </p:nvCxnSpPr>
        <p:spPr>
          <a:xfrm>
            <a:off x="4728575" y="1715875"/>
            <a:ext cx="0" cy="227700"/>
          </a:xfrm>
          <a:prstGeom prst="straightConnector1">
            <a:avLst/>
          </a:prstGeom>
          <a:noFill/>
          <a:ln cap="flat" cmpd="sng" w="9525">
            <a:solidFill>
              <a:schemeClr val="dk1"/>
            </a:solidFill>
            <a:prstDash val="solid"/>
            <a:round/>
            <a:headEnd len="sm" w="sm" type="none"/>
            <a:tailEnd len="med" w="med" type="triangle"/>
          </a:ln>
        </p:spPr>
      </p:cxnSp>
      <p:cxnSp>
        <p:nvCxnSpPr>
          <p:cNvPr id="132" name="Google Shape;132;p17"/>
          <p:cNvCxnSpPr/>
          <p:nvPr/>
        </p:nvCxnSpPr>
        <p:spPr>
          <a:xfrm>
            <a:off x="4723775" y="2874100"/>
            <a:ext cx="9600" cy="218100"/>
          </a:xfrm>
          <a:prstGeom prst="straightConnector1">
            <a:avLst/>
          </a:prstGeom>
          <a:noFill/>
          <a:ln cap="flat" cmpd="sng" w="9525">
            <a:solidFill>
              <a:schemeClr val="dk1"/>
            </a:solidFill>
            <a:prstDash val="solid"/>
            <a:round/>
            <a:headEnd len="sm" w="sm" type="none"/>
            <a:tailEnd len="med" w="med" type="triangle"/>
          </a:ln>
        </p:spPr>
      </p:cxnSp>
      <p:sp>
        <p:nvSpPr>
          <p:cNvPr id="133" name="Google Shape;133;p17"/>
          <p:cNvSpPr txBox="1"/>
          <p:nvPr/>
        </p:nvSpPr>
        <p:spPr>
          <a:xfrm>
            <a:off x="2992675" y="3044775"/>
            <a:ext cx="3651900" cy="220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300"/>
              <a:buFont typeface="Arial"/>
              <a:buNone/>
            </a:pPr>
            <a:r>
              <a:rPr b="0" i="0" lang="en-US" sz="1300" u="none" cap="none" strike="noStrike">
                <a:solidFill>
                  <a:schemeClr val="dk1"/>
                </a:solidFill>
                <a:latin typeface="Poppins"/>
                <a:ea typeface="Poppins"/>
                <a:cs typeface="Poppins"/>
                <a:sym typeface="Poppins"/>
              </a:rPr>
              <a:t>This dataset consists of about 87K RGB images of healthy and diseased crop leaves, which are categorized into 38 different classes. The total dataset is divided into 80/20 ratio of training and validation set, preserving the directory structure. A new directory containing 33 test images is created later for prediction purpose.</a:t>
            </a:r>
            <a:endParaRPr b="0" i="0" sz="13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134" name="Google Shape;134;p17"/>
          <p:cNvCxnSpPr>
            <a:endCxn id="133" idx="2"/>
          </p:cNvCxnSpPr>
          <p:nvPr/>
        </p:nvCxnSpPr>
        <p:spPr>
          <a:xfrm>
            <a:off x="4818625" y="5009175"/>
            <a:ext cx="0" cy="236700"/>
          </a:xfrm>
          <a:prstGeom prst="straightConnector1">
            <a:avLst/>
          </a:prstGeom>
          <a:noFill/>
          <a:ln cap="flat" cmpd="sng" w="9525">
            <a:solidFill>
              <a:schemeClr val="dk1"/>
            </a:solidFill>
            <a:prstDash val="solid"/>
            <a:round/>
            <a:headEnd len="sm" w="sm" type="none"/>
            <a:tailEnd len="med" w="med" type="triangle"/>
          </a:ln>
        </p:spPr>
      </p:cxnSp>
      <p:sp>
        <p:nvSpPr>
          <p:cNvPr id="135" name="Google Shape;135;p17"/>
          <p:cNvSpPr txBox="1"/>
          <p:nvPr/>
        </p:nvSpPr>
        <p:spPr>
          <a:xfrm>
            <a:off x="3586238" y="5245881"/>
            <a:ext cx="26457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This dataset will also be used for training the images that we will acquire from the webcam in future.</a:t>
            </a:r>
            <a:endParaRPr b="0" i="0" sz="1400" u="none" cap="none" strike="noStrike">
              <a:solidFill>
                <a:schemeClr val="dk1"/>
              </a:solidFill>
              <a:latin typeface="Poppins"/>
              <a:ea typeface="Poppins"/>
              <a:cs typeface="Poppins"/>
              <a:sym typeface="Poppins"/>
            </a:endParaRPr>
          </a:p>
        </p:txBody>
      </p:sp>
      <p:sp>
        <p:nvSpPr>
          <p:cNvPr id="136" name="Google Shape;136;p17"/>
          <p:cNvSpPr txBox="1"/>
          <p:nvPr/>
        </p:nvSpPr>
        <p:spPr>
          <a:xfrm>
            <a:off x="275225" y="1796450"/>
            <a:ext cx="28956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Bacterial Spot</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Early Blight</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Healthy</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Late Blight</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Leaf Mold</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Septoria Leaf Spot</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Spotted Spider Mites</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Target Spot</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highlight>
                  <a:srgbClr val="FFFFFF"/>
                </a:highlight>
                <a:latin typeface="Roboto"/>
                <a:ea typeface="Roboto"/>
                <a:cs typeface="Roboto"/>
                <a:sym typeface="Roboto"/>
              </a:rPr>
              <a:t>Tomato Mosaic Virus</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Roboto"/>
                <a:ea typeface="Roboto"/>
                <a:cs typeface="Roboto"/>
                <a:sym typeface="Roboto"/>
              </a:rPr>
              <a:t>Tomato Yellow Leaf Curl Virus</a:t>
            </a:r>
            <a:endParaRPr b="0" i="0"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Design &amp; Implementation</a:t>
            </a:r>
            <a:endParaRPr/>
          </a:p>
        </p:txBody>
      </p:sp>
      <p:sp>
        <p:nvSpPr>
          <p:cNvPr id="142" name="Google Shape;142;p18"/>
          <p:cNvSpPr txBox="1"/>
          <p:nvPr>
            <p:ph idx="1" type="body"/>
          </p:nvPr>
        </p:nvSpPr>
        <p:spPr>
          <a:xfrm>
            <a:off x="528700" y="1264100"/>
            <a:ext cx="7641900" cy="4386600"/>
          </a:xfrm>
          <a:prstGeom prst="rect">
            <a:avLst/>
          </a:prstGeom>
          <a:noFill/>
          <a:ln>
            <a:noFill/>
          </a:ln>
        </p:spPr>
        <p:txBody>
          <a:bodyPr anchorCtr="0" anchor="t" bIns="45700" lIns="91425" spcFirstLastPara="1" rIns="91425" wrap="square" tIns="45700">
            <a:normAutofit fontScale="40000" lnSpcReduction="10000"/>
          </a:bodyPr>
          <a:lstStyle/>
          <a:p>
            <a:pPr indent="0" lvl="0" marL="0" marR="0" rtl="0" algn="l">
              <a:lnSpc>
                <a:spcPct val="100000"/>
              </a:lnSpc>
              <a:spcBef>
                <a:spcPts val="0"/>
              </a:spcBef>
              <a:spcAft>
                <a:spcPts val="0"/>
              </a:spcAft>
              <a:buClr>
                <a:schemeClr val="dk1"/>
              </a:buClr>
              <a:buSzPct val="142857"/>
              <a:buFont typeface="Arial"/>
              <a:buNone/>
            </a:pPr>
            <a:r>
              <a:t/>
            </a:r>
            <a:endParaRPr i="0" sz="1400" u="none" cap="none" strike="noStrike">
              <a:solidFill>
                <a:schemeClr val="dk1"/>
              </a:solidFill>
              <a:latin typeface="Poppins"/>
              <a:ea typeface="Poppins"/>
              <a:cs typeface="Poppins"/>
              <a:sym typeface="Poppins"/>
            </a:endParaRPr>
          </a:p>
          <a:p>
            <a:pPr indent="-330342" lvl="0" marL="457200" rtl="0" algn="l">
              <a:lnSpc>
                <a:spcPct val="115000"/>
              </a:lnSpc>
              <a:spcBef>
                <a:spcPts val="400"/>
              </a:spcBef>
              <a:spcAft>
                <a:spcPts val="0"/>
              </a:spcAft>
              <a:buSzPct val="100000"/>
              <a:buFont typeface="Poppins"/>
              <a:buChar char="●"/>
            </a:pPr>
            <a:r>
              <a:rPr lang="en-US" sz="4005">
                <a:latin typeface="Poppins"/>
                <a:ea typeface="Poppins"/>
                <a:cs typeface="Poppins"/>
                <a:sym typeface="Poppins"/>
              </a:rPr>
              <a:t>Implementation of algorithm using pre trained model is studied.</a:t>
            </a:r>
            <a:endParaRPr sz="4005">
              <a:latin typeface="Poppins"/>
              <a:ea typeface="Poppins"/>
              <a:cs typeface="Poppins"/>
              <a:sym typeface="Poppins"/>
            </a:endParaRPr>
          </a:p>
          <a:p>
            <a:pPr indent="-330342" lvl="2" marL="1371600" rtl="0" algn="just">
              <a:lnSpc>
                <a:spcPct val="150000"/>
              </a:lnSpc>
              <a:spcBef>
                <a:spcPts val="0"/>
              </a:spcBef>
              <a:spcAft>
                <a:spcPts val="0"/>
              </a:spcAft>
              <a:buSzPct val="100000"/>
              <a:buFont typeface="Poppins"/>
              <a:buChar char="■"/>
            </a:pPr>
            <a:r>
              <a:rPr lang="en-US" sz="4005">
                <a:latin typeface="Poppins"/>
                <a:ea typeface="Poppins"/>
                <a:cs typeface="Poppins"/>
                <a:sym typeface="Poppins"/>
              </a:rPr>
              <a:t>Support Vector Machine(SVM)</a:t>
            </a:r>
            <a:endParaRPr sz="4005">
              <a:latin typeface="Poppins"/>
              <a:ea typeface="Poppins"/>
              <a:cs typeface="Poppins"/>
              <a:sym typeface="Poppins"/>
            </a:endParaRPr>
          </a:p>
          <a:p>
            <a:pPr indent="-330342" lvl="2" marL="1371600" rtl="0" algn="just">
              <a:spcBef>
                <a:spcPts val="0"/>
              </a:spcBef>
              <a:spcAft>
                <a:spcPts val="0"/>
              </a:spcAft>
              <a:buClr>
                <a:srgbClr val="333333"/>
              </a:buClr>
              <a:buSzPct val="100000"/>
              <a:buFont typeface="Poppins"/>
              <a:buChar char="■"/>
            </a:pPr>
            <a:r>
              <a:rPr lang="en-US" sz="4005">
                <a:solidFill>
                  <a:srgbClr val="333333"/>
                </a:solidFill>
                <a:highlight>
                  <a:schemeClr val="lt1"/>
                </a:highlight>
                <a:latin typeface="Poppins"/>
                <a:ea typeface="Poppins"/>
                <a:cs typeface="Poppins"/>
                <a:sym typeface="Poppins"/>
              </a:rPr>
              <a:t>Random Forest</a:t>
            </a:r>
            <a:endParaRPr sz="4005">
              <a:solidFill>
                <a:srgbClr val="333333"/>
              </a:solidFill>
              <a:highlight>
                <a:schemeClr val="lt1"/>
              </a:highlight>
              <a:latin typeface="Poppins"/>
              <a:ea typeface="Poppins"/>
              <a:cs typeface="Poppins"/>
              <a:sym typeface="Poppins"/>
            </a:endParaRPr>
          </a:p>
          <a:p>
            <a:pPr indent="0" lvl="0" marL="0" rtl="0" algn="just">
              <a:spcBef>
                <a:spcPts val="1320"/>
              </a:spcBef>
              <a:spcAft>
                <a:spcPts val="0"/>
              </a:spcAft>
              <a:buNone/>
            </a:pPr>
            <a:r>
              <a:t/>
            </a:r>
            <a:endParaRPr sz="4005">
              <a:solidFill>
                <a:srgbClr val="333333"/>
              </a:solidFill>
              <a:highlight>
                <a:schemeClr val="lt1"/>
              </a:highlight>
              <a:latin typeface="Poppins"/>
              <a:ea typeface="Poppins"/>
              <a:cs typeface="Poppins"/>
              <a:sym typeface="Poppins"/>
            </a:endParaRPr>
          </a:p>
          <a:p>
            <a:pPr indent="-330342" lvl="0" marL="457200" rtl="0" algn="l">
              <a:spcBef>
                <a:spcPts val="0"/>
              </a:spcBef>
              <a:spcAft>
                <a:spcPts val="0"/>
              </a:spcAft>
              <a:buSzPct val="100000"/>
              <a:buFont typeface="Poppins"/>
              <a:buChar char="●"/>
            </a:pPr>
            <a:r>
              <a:rPr lang="en-US" sz="4005">
                <a:latin typeface="Poppins"/>
                <a:ea typeface="Poppins"/>
                <a:cs typeface="Poppins"/>
                <a:sym typeface="Poppins"/>
              </a:rPr>
              <a:t>State of art CNN architectures are Alexnet, VGG, Resnet, MobileNet.</a:t>
            </a:r>
            <a:endParaRPr sz="4005">
              <a:latin typeface="Poppins"/>
              <a:ea typeface="Poppins"/>
              <a:cs typeface="Poppins"/>
              <a:sym typeface="Poppins"/>
            </a:endParaRPr>
          </a:p>
          <a:p>
            <a:pPr indent="0" lvl="0" marL="0" rtl="0" algn="l">
              <a:spcBef>
                <a:spcPts val="0"/>
              </a:spcBef>
              <a:spcAft>
                <a:spcPts val="0"/>
              </a:spcAft>
              <a:buNone/>
            </a:pPr>
            <a:r>
              <a:t/>
            </a:r>
            <a:endParaRPr sz="4005">
              <a:latin typeface="Poppins"/>
              <a:ea typeface="Poppins"/>
              <a:cs typeface="Poppins"/>
              <a:sym typeface="Poppins"/>
            </a:endParaRPr>
          </a:p>
          <a:p>
            <a:pPr indent="-330342" lvl="0" marL="457200" rtl="0" algn="l">
              <a:lnSpc>
                <a:spcPct val="115000"/>
              </a:lnSpc>
              <a:spcBef>
                <a:spcPts val="0"/>
              </a:spcBef>
              <a:spcAft>
                <a:spcPts val="0"/>
              </a:spcAft>
              <a:buSzPct val="100000"/>
              <a:buFont typeface="Poppins"/>
              <a:buChar char="●"/>
            </a:pPr>
            <a:r>
              <a:rPr lang="en-US" sz="4005">
                <a:latin typeface="Poppins"/>
                <a:ea typeface="Poppins"/>
                <a:cs typeface="Poppins"/>
                <a:sym typeface="Poppins"/>
              </a:rPr>
              <a:t>The Training has been performed with </a:t>
            </a:r>
            <a:endParaRPr sz="4005">
              <a:latin typeface="Poppins"/>
              <a:ea typeface="Poppins"/>
              <a:cs typeface="Poppins"/>
              <a:sym typeface="Poppins"/>
            </a:endParaRPr>
          </a:p>
          <a:p>
            <a:pPr indent="-330342" lvl="2" marL="1371600" rtl="0" algn="l">
              <a:lnSpc>
                <a:spcPct val="115000"/>
              </a:lnSpc>
              <a:spcBef>
                <a:spcPts val="0"/>
              </a:spcBef>
              <a:spcAft>
                <a:spcPts val="0"/>
              </a:spcAft>
              <a:buClr>
                <a:schemeClr val="hlink"/>
              </a:buClr>
              <a:buSzPct val="100000"/>
              <a:buFont typeface="Poppins"/>
              <a:buChar char="■"/>
            </a:pPr>
            <a:r>
              <a:rPr lang="en-US" sz="4005">
                <a:solidFill>
                  <a:schemeClr val="hlink"/>
                </a:solidFill>
                <a:latin typeface="Poppins"/>
                <a:ea typeface="Poppins"/>
                <a:cs typeface="Poppins"/>
                <a:sym typeface="Poppins"/>
              </a:rPr>
              <a:t>YOLO V5</a:t>
            </a:r>
            <a:endParaRPr sz="4005">
              <a:solidFill>
                <a:schemeClr val="hlink"/>
              </a:solidFill>
              <a:latin typeface="Poppins"/>
              <a:ea typeface="Poppins"/>
              <a:cs typeface="Poppins"/>
              <a:sym typeface="Poppins"/>
            </a:endParaRPr>
          </a:p>
          <a:p>
            <a:pPr indent="0" lvl="0" marL="0" rtl="0" algn="just">
              <a:spcBef>
                <a:spcPts val="400"/>
              </a:spcBef>
              <a:spcAft>
                <a:spcPts val="0"/>
              </a:spcAft>
              <a:buNone/>
            </a:pPr>
            <a:r>
              <a:t/>
            </a:r>
            <a:endParaRPr sz="4005">
              <a:solidFill>
                <a:srgbClr val="333333"/>
              </a:solidFill>
              <a:highlight>
                <a:schemeClr val="lt1"/>
              </a:highlight>
              <a:latin typeface="Poppins"/>
              <a:ea typeface="Poppins"/>
              <a:cs typeface="Poppins"/>
              <a:sym typeface="Poppins"/>
            </a:endParaRPr>
          </a:p>
          <a:p>
            <a:pPr indent="0" lvl="0" marL="1371600" rtl="0" algn="l">
              <a:spcBef>
                <a:spcPts val="400"/>
              </a:spcBef>
              <a:spcAft>
                <a:spcPts val="0"/>
              </a:spcAft>
              <a:buNone/>
            </a:pPr>
            <a:r>
              <a:t/>
            </a:r>
            <a:endParaRPr sz="4005">
              <a:solidFill>
                <a:srgbClr val="333333"/>
              </a:solidFill>
              <a:highlight>
                <a:schemeClr val="lt1"/>
              </a:highlight>
              <a:latin typeface="Poppins"/>
              <a:ea typeface="Poppins"/>
              <a:cs typeface="Poppins"/>
              <a:sym typeface="Poppins"/>
            </a:endParaRPr>
          </a:p>
          <a:p>
            <a:pPr indent="0" lvl="0" marL="0" rtl="0" algn="l">
              <a:spcBef>
                <a:spcPts val="400"/>
              </a:spcBef>
              <a:spcAft>
                <a:spcPts val="0"/>
              </a:spcAft>
              <a:buNone/>
            </a:pPr>
            <a:r>
              <a:t/>
            </a:r>
            <a:endParaRPr sz="4005">
              <a:solidFill>
                <a:srgbClr val="333333"/>
              </a:solidFill>
              <a:highlight>
                <a:schemeClr val="lt1"/>
              </a:highlight>
              <a:latin typeface="Poppins"/>
              <a:ea typeface="Poppins"/>
              <a:cs typeface="Poppins"/>
              <a:sym typeface="Poppins"/>
            </a:endParaRPr>
          </a:p>
          <a:p>
            <a:pPr indent="0" lvl="0" marL="0" rtl="0" algn="l">
              <a:spcBef>
                <a:spcPts val="400"/>
              </a:spcBef>
              <a:spcAft>
                <a:spcPts val="0"/>
              </a:spcAft>
              <a:buNone/>
            </a:pPr>
            <a:r>
              <a:t/>
            </a:r>
            <a:endParaRPr sz="4005">
              <a:latin typeface="Poppins"/>
              <a:ea typeface="Poppins"/>
              <a:cs typeface="Poppins"/>
              <a:sym typeface="Poppins"/>
            </a:endParaRPr>
          </a:p>
          <a:p>
            <a:pPr indent="-330342" lvl="0" marL="457200" rtl="0" algn="l">
              <a:spcBef>
                <a:spcPts val="400"/>
              </a:spcBef>
              <a:spcAft>
                <a:spcPts val="0"/>
              </a:spcAft>
              <a:buSzPct val="100000"/>
              <a:buFont typeface="Poppins"/>
              <a:buChar char="●"/>
            </a:pPr>
            <a:r>
              <a:rPr lang="en-US" sz="4005">
                <a:latin typeface="Poppins"/>
                <a:ea typeface="Poppins"/>
                <a:cs typeface="Poppins"/>
                <a:sym typeface="Poppins"/>
              </a:rPr>
              <a:t>Flutter based app for the farmer’s phone to get the details of the diseased plant.  </a:t>
            </a:r>
            <a:endParaRPr sz="4005">
              <a:latin typeface="Poppins"/>
              <a:ea typeface="Poppins"/>
              <a:cs typeface="Poppins"/>
              <a:sym typeface="Poppins"/>
            </a:endParaRPr>
          </a:p>
          <a:p>
            <a:pPr indent="0" lvl="0" marL="0" marR="0" rtl="0" algn="l">
              <a:lnSpc>
                <a:spcPct val="100000"/>
              </a:lnSpc>
              <a:spcBef>
                <a:spcPts val="400"/>
              </a:spcBef>
              <a:spcAft>
                <a:spcPts val="0"/>
              </a:spcAft>
              <a:buSzPct val="39943"/>
              <a:buNone/>
            </a:pPr>
            <a:r>
              <a:rPr lang="en-US" sz="4005">
                <a:latin typeface="Poppins"/>
                <a:ea typeface="Poppins"/>
                <a:cs typeface="Poppins"/>
                <a:sym typeface="Poppins"/>
              </a:rPr>
              <a:t> </a:t>
            </a:r>
            <a:endParaRPr sz="4005">
              <a:latin typeface="Poppins"/>
              <a:ea typeface="Poppins"/>
              <a:cs typeface="Poppins"/>
              <a:sym typeface="Poppins"/>
            </a:endParaRPr>
          </a:p>
          <a:p>
            <a:pPr indent="0" lvl="0" marL="0" marR="0" rtl="0" algn="l">
              <a:lnSpc>
                <a:spcPct val="100000"/>
              </a:lnSpc>
              <a:spcBef>
                <a:spcPts val="400"/>
              </a:spcBef>
              <a:spcAft>
                <a:spcPts val="0"/>
              </a:spcAft>
              <a:buSzPct val="76190"/>
              <a:buNone/>
            </a:pPr>
            <a:r>
              <a:rPr lang="en-US" sz="2100">
                <a:latin typeface="Poppins"/>
                <a:ea typeface="Poppins"/>
                <a:cs typeface="Poppins"/>
                <a:sym typeface="Poppins"/>
              </a:rPr>
              <a:t>		</a:t>
            </a:r>
            <a:endParaRPr sz="2100">
              <a:latin typeface="Poppins"/>
              <a:ea typeface="Poppins"/>
              <a:cs typeface="Poppins"/>
              <a:sym typeface="Poppins"/>
            </a:endParaRPr>
          </a:p>
        </p:txBody>
      </p:sp>
      <p:sp>
        <p:nvSpPr>
          <p:cNvPr id="143" name="Google Shape;143;p18"/>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144" name="Google Shape;144;p18"/>
          <p:cNvSpPr txBox="1"/>
          <p:nvPr/>
        </p:nvSpPr>
        <p:spPr>
          <a:xfrm>
            <a:off x="871350" y="3214675"/>
            <a:ext cx="7401300" cy="1540200"/>
          </a:xfrm>
          <a:prstGeom prst="rect">
            <a:avLst/>
          </a:prstGeom>
          <a:noFill/>
          <a:ln>
            <a:noFill/>
          </a:ln>
        </p:spPr>
        <p:txBody>
          <a:bodyPr anchorCtr="0" anchor="t" bIns="91425" lIns="91425" spcFirstLastPara="1" rIns="91425" wrap="square" tIns="91425">
            <a:spAutoFit/>
          </a:bodyPr>
          <a:lstStyle/>
          <a:p>
            <a:pPr indent="0" lvl="0" marL="0" rtl="0" algn="just">
              <a:spcBef>
                <a:spcPts val="400"/>
              </a:spcBef>
              <a:spcAft>
                <a:spcPts val="0"/>
              </a:spcAft>
              <a:buClr>
                <a:schemeClr val="dk1"/>
              </a:buClr>
              <a:buSzPts val="1100"/>
              <a:buFont typeface="Arial"/>
              <a:buNone/>
            </a:pPr>
            <a:r>
              <a:rPr lang="en-US" sz="1505">
                <a:solidFill>
                  <a:srgbClr val="0000FF"/>
                </a:solidFill>
                <a:latin typeface="Poppins"/>
                <a:ea typeface="Poppins"/>
                <a:cs typeface="Poppins"/>
                <a:sym typeface="Poppins"/>
              </a:rPr>
              <a:t>YOLO V5</a:t>
            </a:r>
            <a:r>
              <a:rPr lang="en-US" sz="4005">
                <a:solidFill>
                  <a:srgbClr val="0000FF"/>
                </a:solidFill>
                <a:latin typeface="Poppins"/>
                <a:ea typeface="Poppins"/>
                <a:cs typeface="Poppins"/>
                <a:sym typeface="Poppins"/>
              </a:rPr>
              <a:t> </a:t>
            </a:r>
            <a:r>
              <a:rPr lang="en-US" sz="1600">
                <a:solidFill>
                  <a:srgbClr val="0D0D0D"/>
                </a:solidFill>
                <a:latin typeface="Poppins"/>
                <a:ea typeface="Poppins"/>
                <a:cs typeface="Poppins"/>
                <a:sym typeface="Poppins"/>
              </a:rPr>
              <a:t>is a family of compound-scaled object detection models trained on the Custom dataset, and includes simple functionality for Test Time Augmentation (TTA), model ensembling, hyperparameter evolution, and export to ONNX, CoreML and TFLite.</a:t>
            </a:r>
            <a:endParaRPr sz="1600">
              <a:solidFill>
                <a:srgbClr val="0D0D0D"/>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1350" y="187512"/>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Algorithm Implementation</a:t>
            </a:r>
            <a:endParaRPr/>
          </a:p>
        </p:txBody>
      </p:sp>
      <p:sp>
        <p:nvSpPr>
          <p:cNvPr id="150" name="Google Shape;150;p19"/>
          <p:cNvSpPr txBox="1"/>
          <p:nvPr/>
        </p:nvSpPr>
        <p:spPr>
          <a:xfrm>
            <a:off x="10287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r>
              <a:rPr b="0" i="0" lang="en-US" sz="1400" u="none" cap="none" strike="noStrike">
                <a:solidFill>
                  <a:srgbClr val="404040"/>
                </a:solidFill>
                <a:latin typeface="EB Garamond"/>
                <a:ea typeface="EB Garamond"/>
                <a:cs typeface="EB Garamond"/>
                <a:sym typeface="EB Garamond"/>
              </a:rPr>
              <a:t> </a:t>
            </a:r>
            <a:endParaRPr b="0" i="0" sz="1400" u="none" cap="none" strike="noStrike">
              <a:solidFill>
                <a:srgbClr val="000000"/>
              </a:solidFill>
              <a:latin typeface="Arial"/>
              <a:ea typeface="Arial"/>
              <a:cs typeface="Arial"/>
              <a:sym typeface="Arial"/>
            </a:endParaRPr>
          </a:p>
        </p:txBody>
      </p:sp>
      <p:sp>
        <p:nvSpPr>
          <p:cNvPr id="151" name="Google Shape;151;p19"/>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152" name="Google Shape;152;p19"/>
          <p:cNvSpPr txBox="1"/>
          <p:nvPr>
            <p:ph idx="1" type="body"/>
          </p:nvPr>
        </p:nvSpPr>
        <p:spPr>
          <a:xfrm>
            <a:off x="565666" y="996947"/>
            <a:ext cx="8012700" cy="5496900"/>
          </a:xfrm>
          <a:prstGeom prst="rect">
            <a:avLst/>
          </a:prstGeom>
          <a:noFill/>
          <a:ln>
            <a:noFill/>
          </a:ln>
        </p:spPr>
        <p:txBody>
          <a:bodyPr anchorCtr="0" anchor="ctr" bIns="0" lIns="91425" spcFirstLastPara="1" rIns="91425" wrap="square" tIns="0">
            <a:noAutofit/>
          </a:bodyPr>
          <a:lstStyle/>
          <a:p>
            <a:pPr indent="-317500" lvl="0" marL="457200" marR="0" rtl="0" algn="just">
              <a:lnSpc>
                <a:spcPct val="100000"/>
              </a:lnSpc>
              <a:spcBef>
                <a:spcPts val="1320"/>
              </a:spcBef>
              <a:spcAft>
                <a:spcPts val="0"/>
              </a:spcAft>
              <a:buSzPts val="1400"/>
              <a:buFont typeface="Poppins"/>
              <a:buAutoNum type="arabicPeriod"/>
            </a:pPr>
            <a:r>
              <a:rPr lang="en-US" sz="1400">
                <a:latin typeface="Poppins"/>
                <a:ea typeface="Poppins"/>
                <a:cs typeface="Poppins"/>
                <a:sym typeface="Poppins"/>
              </a:rPr>
              <a:t>Support Vector Machine(SVM)</a:t>
            </a:r>
            <a:endParaRPr/>
          </a:p>
          <a:p>
            <a:pPr indent="0" lvl="0" marL="139700" marR="0" rtl="0" algn="just">
              <a:lnSpc>
                <a:spcPct val="100000"/>
              </a:lnSpc>
              <a:spcBef>
                <a:spcPts val="1320"/>
              </a:spcBef>
              <a:spcAft>
                <a:spcPts val="0"/>
              </a:spcAft>
              <a:buSzPts val="1400"/>
              <a:buNone/>
            </a:pPr>
            <a:r>
              <a:rPr lang="en-US" sz="1400">
                <a:solidFill>
                  <a:srgbClr val="333333"/>
                </a:solidFill>
                <a:highlight>
                  <a:srgbClr val="FFFFFF"/>
                </a:highlight>
                <a:latin typeface="Roboto"/>
                <a:ea typeface="Roboto"/>
                <a:cs typeface="Roboto"/>
                <a:sym typeface="Roboto"/>
              </a:rPr>
              <a:t>The goal of the SVM algorithm is to create the best line or decision boundary that can segregate n-dimensional space into classes so that we can easily put the new data point in the correct category in the future. This best decision boundary is called a hyperplane.But this has a limitation that it can only classify the image but cannot be used for prediction , Requiring use to use another Machine learning algorithm. </a:t>
            </a:r>
            <a:endParaRPr sz="1400">
              <a:solidFill>
                <a:srgbClr val="333333"/>
              </a:solidFill>
              <a:highlight>
                <a:srgbClr val="FFFFFF"/>
              </a:highlight>
              <a:latin typeface="Roboto"/>
              <a:ea typeface="Roboto"/>
              <a:cs typeface="Roboto"/>
              <a:sym typeface="Roboto"/>
            </a:endParaRPr>
          </a:p>
          <a:p>
            <a:pPr indent="-342900" lvl="0" marL="482600" marR="0" rtl="0" algn="just">
              <a:lnSpc>
                <a:spcPct val="100000"/>
              </a:lnSpc>
              <a:spcBef>
                <a:spcPts val="1320"/>
              </a:spcBef>
              <a:spcAft>
                <a:spcPts val="0"/>
              </a:spcAft>
              <a:buClr>
                <a:srgbClr val="333333"/>
              </a:buClr>
              <a:buSzPts val="1400"/>
              <a:buAutoNum type="arabicPeriod" startAt="2"/>
            </a:pPr>
            <a:r>
              <a:rPr lang="en-US" sz="1400">
                <a:solidFill>
                  <a:srgbClr val="333333"/>
                </a:solidFill>
                <a:highlight>
                  <a:srgbClr val="FFFFFF"/>
                </a:highlight>
                <a:latin typeface="Roboto"/>
                <a:ea typeface="Roboto"/>
                <a:cs typeface="Roboto"/>
                <a:sym typeface="Roboto"/>
              </a:rPr>
              <a:t>Random Forest</a:t>
            </a:r>
            <a:endParaRPr/>
          </a:p>
          <a:p>
            <a:pPr indent="0" lvl="0" marL="139700" marR="0" rtl="0" algn="just">
              <a:lnSpc>
                <a:spcPct val="100000"/>
              </a:lnSpc>
              <a:spcBef>
                <a:spcPts val="1320"/>
              </a:spcBef>
              <a:spcAft>
                <a:spcPts val="0"/>
              </a:spcAft>
              <a:buClr>
                <a:srgbClr val="333333"/>
              </a:buClr>
              <a:buSzPts val="1400"/>
              <a:buNone/>
            </a:pPr>
            <a:r>
              <a:rPr lang="en-US" sz="1400">
                <a:solidFill>
                  <a:srgbClr val="333333"/>
                </a:solidFill>
                <a:highlight>
                  <a:srgbClr val="FFFFFF"/>
                </a:highlight>
                <a:latin typeface="Roboto"/>
                <a:ea typeface="Roboto"/>
                <a:cs typeface="Roboto"/>
                <a:sym typeface="Roboto"/>
              </a:rPr>
              <a:t>Random forest is a multi-class problem solver that can handle both numerical and categorical data. Random Forest is a classifier that classifies distinct subsets of a dataset using a number of decision trees. The random forest accumulates and anticipates data from each tree, then predicts the ultimate output based on the majority of votes, rather than relying on a single decision tree. This is also only traditional Algorithm even though it provides a better accuracy than the SVM Method. </a:t>
            </a:r>
            <a:endParaRPr sz="1400">
              <a:solidFill>
                <a:srgbClr val="333333"/>
              </a:solidFill>
              <a:highlight>
                <a:srgbClr val="FFFFFF"/>
              </a:highlight>
              <a:latin typeface="Roboto"/>
              <a:ea typeface="Roboto"/>
              <a:cs typeface="Roboto"/>
              <a:sym typeface="Roboto"/>
            </a:endParaRPr>
          </a:p>
          <a:p>
            <a:pPr indent="-342900" lvl="0" marL="482600" marR="0" rtl="0" algn="just">
              <a:lnSpc>
                <a:spcPct val="100000"/>
              </a:lnSpc>
              <a:spcBef>
                <a:spcPts val="1320"/>
              </a:spcBef>
              <a:spcAft>
                <a:spcPts val="0"/>
              </a:spcAft>
              <a:buClr>
                <a:srgbClr val="333333"/>
              </a:buClr>
              <a:buSzPts val="1400"/>
              <a:buAutoNum type="arabicPeriod" startAt="3"/>
            </a:pPr>
            <a:r>
              <a:rPr lang="en-US" sz="1400">
                <a:solidFill>
                  <a:srgbClr val="333333"/>
                </a:solidFill>
                <a:highlight>
                  <a:srgbClr val="FFFFFF"/>
                </a:highlight>
                <a:latin typeface="Roboto"/>
                <a:ea typeface="Roboto"/>
                <a:cs typeface="Roboto"/>
                <a:sym typeface="Roboto"/>
              </a:rPr>
              <a:t>YOLO v5</a:t>
            </a:r>
            <a:endParaRPr/>
          </a:p>
          <a:p>
            <a:pPr indent="0" lvl="0" marL="139700" marR="0" rtl="0" algn="just">
              <a:lnSpc>
                <a:spcPct val="100000"/>
              </a:lnSpc>
              <a:spcBef>
                <a:spcPts val="1320"/>
              </a:spcBef>
              <a:spcAft>
                <a:spcPts val="0"/>
              </a:spcAft>
              <a:buClr>
                <a:srgbClr val="333333"/>
              </a:buClr>
              <a:buSzPts val="1400"/>
              <a:buNone/>
            </a:pPr>
            <a:r>
              <a:rPr lang="en-US" sz="1400">
                <a:solidFill>
                  <a:srgbClr val="EE4C2C"/>
                </a:solidFill>
                <a:latin typeface="Roboto"/>
                <a:ea typeface="Roboto"/>
                <a:cs typeface="Roboto"/>
                <a:sym typeface="Roboto"/>
              </a:rPr>
              <a:t>YOLOv5 </a:t>
            </a:r>
            <a:r>
              <a:rPr b="0" i="0" lang="en-US" sz="1400">
                <a:solidFill>
                  <a:srgbClr val="262626"/>
                </a:solidFill>
                <a:latin typeface="Roboto"/>
                <a:ea typeface="Roboto"/>
                <a:cs typeface="Roboto"/>
                <a:sym typeface="Roboto"/>
              </a:rPr>
              <a:t>is a family of compound-scaled object detection models trained on the COCO dataset, and includes simple functionality for Test Time Augmentation (TTA), model ensembling, hyperparameter evolution, and export to ONNX, CoreML and TFLite.</a:t>
            </a:r>
            <a:endParaRPr sz="1400">
              <a:solidFill>
                <a:srgbClr val="333333"/>
              </a:solidFill>
              <a:highlight>
                <a:srgbClr val="FFFFFF"/>
              </a:highlight>
              <a:latin typeface="Roboto"/>
              <a:ea typeface="Roboto"/>
              <a:cs typeface="Roboto"/>
              <a:sym typeface="Roboto"/>
            </a:endParaRPr>
          </a:p>
          <a:p>
            <a:pPr indent="0" lvl="0" marL="342900" marR="0" rtl="0" algn="just">
              <a:lnSpc>
                <a:spcPct val="100000"/>
              </a:lnSpc>
              <a:spcBef>
                <a:spcPts val="1320"/>
              </a:spcBef>
              <a:spcAft>
                <a:spcPts val="0"/>
              </a:spcAft>
              <a:buSzPts val="1600"/>
              <a:buNone/>
            </a:pPr>
            <a:r>
              <a:t/>
            </a:r>
            <a:endParaRPr sz="1700">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457200" y="2746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en-US"/>
              <a:t>App software implementation </a:t>
            </a:r>
            <a:endParaRPr/>
          </a:p>
        </p:txBody>
      </p:sp>
      <p:sp>
        <p:nvSpPr>
          <p:cNvPr id="159" name="Google Shape;159;p20"/>
          <p:cNvSpPr txBox="1"/>
          <p:nvPr>
            <p:ph idx="1" type="body"/>
          </p:nvPr>
        </p:nvSpPr>
        <p:spPr>
          <a:xfrm>
            <a:off x="1706550" y="2294299"/>
            <a:ext cx="1095300" cy="1481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20"/>
              </a:spcBef>
              <a:spcAft>
                <a:spcPts val="0"/>
              </a:spcAft>
              <a:buSzPts val="1600"/>
              <a:buNone/>
            </a:pPr>
            <a:r>
              <a:t/>
            </a:r>
            <a:endParaRPr/>
          </a:p>
        </p:txBody>
      </p:sp>
      <p:sp>
        <p:nvSpPr>
          <p:cNvPr id="160" name="Google Shape;160;p20"/>
          <p:cNvSpPr txBox="1"/>
          <p:nvPr>
            <p:ph idx="12" type="sldNum"/>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404040"/>
              </a:buClr>
              <a:buSzPts val="1400"/>
              <a:buFont typeface="EB Garamond"/>
              <a:buNone/>
            </a:pPr>
            <a:fld id="{00000000-1234-1234-1234-123412341234}" type="slidenum">
              <a:rPr lang="en-US"/>
              <a:t>‹#›</a:t>
            </a:fld>
            <a:endParaRPr/>
          </a:p>
        </p:txBody>
      </p:sp>
      <p:pic>
        <p:nvPicPr>
          <p:cNvPr id="161" name="Google Shape;161;p20"/>
          <p:cNvPicPr preferRelativeResize="0"/>
          <p:nvPr/>
        </p:nvPicPr>
        <p:blipFill rotWithShape="1">
          <a:blip r:embed="rId3">
            <a:alphaModFix/>
          </a:blip>
          <a:srcRect b="0" l="0" r="0" t="0"/>
          <a:stretch/>
        </p:blipFill>
        <p:spPr>
          <a:xfrm>
            <a:off x="3427149" y="1422074"/>
            <a:ext cx="2110062" cy="4206558"/>
          </a:xfrm>
          <a:prstGeom prst="rect">
            <a:avLst/>
          </a:prstGeom>
          <a:noFill/>
          <a:ln>
            <a:noFill/>
          </a:ln>
        </p:spPr>
      </p:pic>
      <p:pic>
        <p:nvPicPr>
          <p:cNvPr id="162" name="Google Shape;162;p20"/>
          <p:cNvPicPr preferRelativeResize="0"/>
          <p:nvPr/>
        </p:nvPicPr>
        <p:blipFill rotWithShape="1">
          <a:blip r:embed="rId4">
            <a:alphaModFix/>
          </a:blip>
          <a:srcRect b="0" l="0" r="0" t="0"/>
          <a:stretch/>
        </p:blipFill>
        <p:spPr>
          <a:xfrm>
            <a:off x="767775" y="1422075"/>
            <a:ext cx="2110050" cy="4206477"/>
          </a:xfrm>
          <a:prstGeom prst="rect">
            <a:avLst/>
          </a:prstGeom>
          <a:noFill/>
          <a:ln>
            <a:noFill/>
          </a:ln>
        </p:spPr>
      </p:pic>
      <p:pic>
        <p:nvPicPr>
          <p:cNvPr id="163" name="Google Shape;163;p20"/>
          <p:cNvPicPr preferRelativeResize="0"/>
          <p:nvPr/>
        </p:nvPicPr>
        <p:blipFill rotWithShape="1">
          <a:blip r:embed="rId5">
            <a:alphaModFix/>
          </a:blip>
          <a:srcRect b="0" l="0" r="0" t="0"/>
          <a:stretch/>
        </p:blipFill>
        <p:spPr>
          <a:xfrm>
            <a:off x="6086525" y="1422038"/>
            <a:ext cx="2035835" cy="4206549"/>
          </a:xfrm>
          <a:prstGeom prst="rect">
            <a:avLst/>
          </a:prstGeom>
          <a:noFill/>
          <a:ln>
            <a:noFill/>
          </a:ln>
        </p:spPr>
      </p:pic>
      <p:sp>
        <p:nvSpPr>
          <p:cNvPr id="164" name="Google Shape;164;p20"/>
          <p:cNvSpPr txBox="1"/>
          <p:nvPr/>
        </p:nvSpPr>
        <p:spPr>
          <a:xfrm>
            <a:off x="1233700" y="5553875"/>
            <a:ext cx="1742400" cy="415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alibri"/>
                <a:ea typeface="Calibri"/>
                <a:cs typeface="Calibri"/>
                <a:sym typeface="Calibri"/>
              </a:rPr>
              <a:t>fig 1</a:t>
            </a:r>
            <a:endParaRPr b="0" i="0" sz="1500" u="none" cap="none" strike="noStrike">
              <a:solidFill>
                <a:srgbClr val="000000"/>
              </a:solidFill>
              <a:latin typeface="Calibri"/>
              <a:ea typeface="Calibri"/>
              <a:cs typeface="Calibri"/>
              <a:sym typeface="Calibri"/>
            </a:endParaRPr>
          </a:p>
        </p:txBody>
      </p:sp>
      <p:sp>
        <p:nvSpPr>
          <p:cNvPr id="165" name="Google Shape;165;p20"/>
          <p:cNvSpPr txBox="1"/>
          <p:nvPr/>
        </p:nvSpPr>
        <p:spPr>
          <a:xfrm>
            <a:off x="3831450" y="5553875"/>
            <a:ext cx="1481100" cy="415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alibri"/>
                <a:ea typeface="Calibri"/>
                <a:cs typeface="Calibri"/>
                <a:sym typeface="Calibri"/>
              </a:rPr>
              <a:t>fig 2</a:t>
            </a:r>
            <a:endParaRPr b="0" i="0" sz="1500" u="none" cap="none" strike="noStrike">
              <a:solidFill>
                <a:srgbClr val="000000"/>
              </a:solidFill>
              <a:latin typeface="Calibri"/>
              <a:ea typeface="Calibri"/>
              <a:cs typeface="Calibri"/>
              <a:sym typeface="Calibri"/>
            </a:endParaRPr>
          </a:p>
        </p:txBody>
      </p:sp>
      <p:sp>
        <p:nvSpPr>
          <p:cNvPr id="166" name="Google Shape;166;p20"/>
          <p:cNvSpPr txBox="1"/>
          <p:nvPr/>
        </p:nvSpPr>
        <p:spPr>
          <a:xfrm>
            <a:off x="6466950" y="5553875"/>
            <a:ext cx="1655400" cy="431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alibri"/>
                <a:ea typeface="Calibri"/>
                <a:cs typeface="Calibri"/>
                <a:sym typeface="Calibri"/>
              </a:rPr>
              <a:t>fig</a:t>
            </a:r>
            <a:r>
              <a:rPr b="0" i="0" lang="en-US" sz="1600" u="none" cap="none" strike="noStrike">
                <a:solidFill>
                  <a:srgbClr val="000000"/>
                </a:solidFill>
                <a:latin typeface="Calibri"/>
                <a:ea typeface="Calibri"/>
                <a:cs typeface="Calibri"/>
                <a:sym typeface="Calibri"/>
              </a:rPr>
              <a:t> </a:t>
            </a:r>
            <a:r>
              <a:rPr b="0" i="0" lang="en-US" sz="1500" u="none" cap="none" strike="noStrike">
                <a:solidFill>
                  <a:srgbClr val="000000"/>
                </a:solidFill>
                <a:latin typeface="Calibri"/>
                <a:ea typeface="Calibri"/>
                <a:cs typeface="Calibri"/>
                <a:sym typeface="Calibri"/>
              </a:rPr>
              <a:t>3</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457200" y="2746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en-US"/>
              <a:t>MODEL 3-D VIEW DIAGRAM</a:t>
            </a:r>
            <a:endParaRPr/>
          </a:p>
        </p:txBody>
      </p:sp>
      <p:sp>
        <p:nvSpPr>
          <p:cNvPr id="173" name="Google Shape;173;p21"/>
          <p:cNvSpPr txBox="1"/>
          <p:nvPr>
            <p:ph idx="1" type="body"/>
          </p:nvPr>
        </p:nvSpPr>
        <p:spPr>
          <a:xfrm>
            <a:off x="2240625" y="3018275"/>
            <a:ext cx="1506900" cy="119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20"/>
              </a:spcBef>
              <a:spcAft>
                <a:spcPts val="0"/>
              </a:spcAft>
              <a:buSzPts val="1600"/>
              <a:buNone/>
            </a:pPr>
            <a:r>
              <a:t/>
            </a:r>
            <a:endParaRPr/>
          </a:p>
        </p:txBody>
      </p:sp>
      <p:sp>
        <p:nvSpPr>
          <p:cNvPr id="174" name="Google Shape;174;p21"/>
          <p:cNvSpPr txBox="1"/>
          <p:nvPr>
            <p:ph idx="12" type="sldNum"/>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404040"/>
              </a:buClr>
              <a:buSzPts val="1400"/>
              <a:buFont typeface="EB Garamond"/>
              <a:buNone/>
            </a:pPr>
            <a:fld id="{00000000-1234-1234-1234-123412341234}" type="slidenum">
              <a:rPr lang="en-US"/>
              <a:t>‹#›</a:t>
            </a:fld>
            <a:endParaRPr/>
          </a:p>
        </p:txBody>
      </p:sp>
      <p:sp>
        <p:nvSpPr>
          <p:cNvPr id="175" name="Google Shape;175;p21"/>
          <p:cNvSpPr txBox="1"/>
          <p:nvPr>
            <p:ph type="title"/>
          </p:nvPr>
        </p:nvSpPr>
        <p:spPr>
          <a:xfrm>
            <a:off x="3216925" y="55994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en-US">
                <a:solidFill>
                  <a:schemeClr val="dk1"/>
                </a:solidFill>
                <a:latin typeface="Roboto"/>
                <a:ea typeface="Roboto"/>
                <a:cs typeface="Roboto"/>
                <a:sym typeface="Roboto"/>
              </a:rPr>
              <a:t>Plant D- Rover Design</a:t>
            </a:r>
            <a:endParaRPr>
              <a:solidFill>
                <a:schemeClr val="dk1"/>
              </a:solidFill>
              <a:latin typeface="Roboto"/>
              <a:ea typeface="Roboto"/>
              <a:cs typeface="Roboto"/>
              <a:sym typeface="Roboto"/>
            </a:endParaRPr>
          </a:p>
        </p:txBody>
      </p:sp>
      <p:pic>
        <p:nvPicPr>
          <p:cNvPr id="176" name="Google Shape;176;p21"/>
          <p:cNvPicPr preferRelativeResize="0"/>
          <p:nvPr/>
        </p:nvPicPr>
        <p:blipFill rotWithShape="1">
          <a:blip r:embed="rId3">
            <a:alphaModFix/>
          </a:blip>
          <a:srcRect b="25997" l="20086" r="23947" t="0"/>
          <a:stretch/>
        </p:blipFill>
        <p:spPr>
          <a:xfrm>
            <a:off x="192250" y="1758225"/>
            <a:ext cx="4722150" cy="3207849"/>
          </a:xfrm>
          <a:prstGeom prst="rect">
            <a:avLst/>
          </a:prstGeom>
          <a:noFill/>
          <a:ln>
            <a:noFill/>
          </a:ln>
        </p:spPr>
      </p:pic>
      <p:pic>
        <p:nvPicPr>
          <p:cNvPr id="177" name="Google Shape;177;p21"/>
          <p:cNvPicPr preferRelativeResize="0"/>
          <p:nvPr/>
        </p:nvPicPr>
        <p:blipFill rotWithShape="1">
          <a:blip r:embed="rId4">
            <a:alphaModFix/>
          </a:blip>
          <a:srcRect b="20369" l="22324" r="18476" t="0"/>
          <a:stretch/>
        </p:blipFill>
        <p:spPr>
          <a:xfrm>
            <a:off x="4572000" y="1758225"/>
            <a:ext cx="4262025" cy="3207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457200" y="2746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9F1C33"/>
              </a:buClr>
              <a:buSzPts val="2800"/>
              <a:buFont typeface="EB Garamond"/>
              <a:buNone/>
            </a:pPr>
            <a:r>
              <a:rPr lang="en-US" sz="2800"/>
              <a:t>Results</a:t>
            </a:r>
            <a:endParaRPr/>
          </a:p>
        </p:txBody>
      </p:sp>
      <p:sp>
        <p:nvSpPr>
          <p:cNvPr id="184" name="Google Shape;184;p22"/>
          <p:cNvSpPr txBox="1"/>
          <p:nvPr>
            <p:ph idx="12" type="sldNum"/>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404040"/>
              </a:buClr>
              <a:buSzPts val="1400"/>
              <a:buFont typeface="EB Garamond"/>
              <a:buNone/>
            </a:pPr>
            <a:fld id="{00000000-1234-1234-1234-123412341234}" type="slidenum">
              <a:rPr lang="en-US"/>
              <a:t>‹#›</a:t>
            </a:fld>
            <a:endParaRPr/>
          </a:p>
        </p:txBody>
      </p:sp>
      <p:pic>
        <p:nvPicPr>
          <p:cNvPr id="185" name="Google Shape;185;p22"/>
          <p:cNvPicPr preferRelativeResize="0"/>
          <p:nvPr/>
        </p:nvPicPr>
        <p:blipFill rotWithShape="1">
          <a:blip r:embed="rId3">
            <a:alphaModFix/>
          </a:blip>
          <a:srcRect b="0" l="40508" r="0" t="0"/>
          <a:stretch/>
        </p:blipFill>
        <p:spPr>
          <a:xfrm>
            <a:off x="4402501" y="1397100"/>
            <a:ext cx="4492124" cy="4419599"/>
          </a:xfrm>
          <a:prstGeom prst="rect">
            <a:avLst/>
          </a:prstGeom>
          <a:noFill/>
          <a:ln>
            <a:noFill/>
          </a:ln>
        </p:spPr>
      </p:pic>
      <p:pic>
        <p:nvPicPr>
          <p:cNvPr id="186" name="Google Shape;186;p22"/>
          <p:cNvPicPr preferRelativeResize="0"/>
          <p:nvPr/>
        </p:nvPicPr>
        <p:blipFill rotWithShape="1">
          <a:blip r:embed="rId4">
            <a:alphaModFix/>
          </a:blip>
          <a:srcRect b="0" l="0" r="22970" t="0"/>
          <a:stretch/>
        </p:blipFill>
        <p:spPr>
          <a:xfrm>
            <a:off x="170125" y="1219200"/>
            <a:ext cx="3946600" cy="4911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457200" y="274638"/>
            <a:ext cx="8229600" cy="850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en-US"/>
              <a:t>Results </a:t>
            </a:r>
            <a:endParaRPr/>
          </a:p>
        </p:txBody>
      </p:sp>
      <p:sp>
        <p:nvSpPr>
          <p:cNvPr id="193" name="Google Shape;193;p23"/>
          <p:cNvSpPr txBox="1"/>
          <p:nvPr>
            <p:ph idx="1" type="body"/>
          </p:nvPr>
        </p:nvSpPr>
        <p:spPr>
          <a:xfrm>
            <a:off x="1706550" y="2281850"/>
            <a:ext cx="5974500" cy="3234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20"/>
              </a:spcBef>
              <a:spcAft>
                <a:spcPts val="0"/>
              </a:spcAft>
              <a:buSzPts val="1600"/>
              <a:buNone/>
            </a:pPr>
            <a:r>
              <a:t/>
            </a:r>
            <a:endParaRPr/>
          </a:p>
        </p:txBody>
      </p:sp>
      <p:sp>
        <p:nvSpPr>
          <p:cNvPr id="194" name="Google Shape;194;p23"/>
          <p:cNvSpPr txBox="1"/>
          <p:nvPr>
            <p:ph idx="12" type="sldNum"/>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404040"/>
              </a:buClr>
              <a:buSzPts val="1400"/>
              <a:buFont typeface="EB Garamond"/>
              <a:buNone/>
            </a:pPr>
            <a:fld id="{00000000-1234-1234-1234-123412341234}" type="slidenum">
              <a:rPr lang="en-US"/>
              <a:t>‹#›</a:t>
            </a:fld>
            <a:endParaRPr/>
          </a:p>
        </p:txBody>
      </p:sp>
      <p:pic>
        <p:nvPicPr>
          <p:cNvPr id="195" name="Google Shape;195;p23"/>
          <p:cNvPicPr preferRelativeResize="0"/>
          <p:nvPr/>
        </p:nvPicPr>
        <p:blipFill rotWithShape="1">
          <a:blip r:embed="rId3">
            <a:alphaModFix/>
          </a:blip>
          <a:srcRect b="0" l="0" r="39957" t="0"/>
          <a:stretch/>
        </p:blipFill>
        <p:spPr>
          <a:xfrm>
            <a:off x="1017325" y="1199000"/>
            <a:ext cx="6763123" cy="4632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6"/>
          <p:cNvSpPr txBox="1"/>
          <p:nvPr>
            <p:ph type="title"/>
          </p:nvPr>
        </p:nvSpPr>
        <p:spPr>
          <a:xfrm>
            <a:off x="457200" y="158212"/>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b="1" i="0" lang="en-US" sz="2800" u="none">
                <a:solidFill>
                  <a:srgbClr val="9F1C33"/>
                </a:solidFill>
                <a:latin typeface="EB Garamond"/>
                <a:ea typeface="EB Garamond"/>
                <a:cs typeface="EB Garamond"/>
                <a:sym typeface="EB Garamond"/>
              </a:rPr>
              <a:t>Content</a:t>
            </a:r>
            <a:endParaRPr/>
          </a:p>
        </p:txBody>
      </p:sp>
      <p:sp>
        <p:nvSpPr>
          <p:cNvPr id="44" name="Google Shape;44;p6"/>
          <p:cNvSpPr txBox="1"/>
          <p:nvPr>
            <p:ph idx="1" type="body"/>
          </p:nvPr>
        </p:nvSpPr>
        <p:spPr>
          <a:xfrm>
            <a:off x="773075" y="1125525"/>
            <a:ext cx="7831200" cy="5114400"/>
          </a:xfrm>
          <a:prstGeom prst="rect">
            <a:avLst/>
          </a:prstGeom>
          <a:noFill/>
          <a:ln>
            <a:noFill/>
          </a:ln>
        </p:spPr>
        <p:txBody>
          <a:bodyPr anchorCtr="0" anchor="t" bIns="45700" lIns="91425" spcFirstLastPara="1" rIns="91425" wrap="square" tIns="45700">
            <a:noAutofit/>
          </a:bodyPr>
          <a:lstStyle/>
          <a:p>
            <a:pPr indent="-323850" lvl="0" marL="342900" marR="0" rtl="0" algn="just">
              <a:lnSpc>
                <a:spcPct val="150000"/>
              </a:lnSpc>
              <a:spcBef>
                <a:spcPts val="0"/>
              </a:spcBef>
              <a:spcAft>
                <a:spcPts val="0"/>
              </a:spcAft>
              <a:buClr>
                <a:schemeClr val="dk1"/>
              </a:buClr>
              <a:buSzPts val="1500"/>
              <a:buFont typeface="Poppins"/>
              <a:buChar char="▪"/>
            </a:pPr>
            <a:r>
              <a:rPr i="0" lang="en-US" sz="1500" u="none" cap="none" strike="noStrike">
                <a:solidFill>
                  <a:schemeClr val="dk1"/>
                </a:solidFill>
                <a:latin typeface="Poppins"/>
                <a:ea typeface="Poppins"/>
                <a:cs typeface="Poppins"/>
                <a:sym typeface="Poppins"/>
              </a:rPr>
              <a:t>Introduction</a:t>
            </a:r>
            <a:endParaRPr i="0" sz="1500" u="none" cap="none" strike="noStrike">
              <a:solidFill>
                <a:schemeClr val="dk1"/>
              </a:solidFill>
              <a:latin typeface="Poppins"/>
              <a:ea typeface="Poppins"/>
              <a:cs typeface="Poppins"/>
              <a:sym typeface="Poppins"/>
            </a:endParaRPr>
          </a:p>
          <a:p>
            <a:pPr indent="-336550" lvl="0" marL="34290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Literature Survey</a:t>
            </a:r>
            <a:endParaRPr sz="1500">
              <a:latin typeface="Poppins"/>
              <a:ea typeface="Poppins"/>
              <a:cs typeface="Poppins"/>
              <a:sym typeface="Poppins"/>
            </a:endParaRPr>
          </a:p>
          <a:p>
            <a:pPr indent="-323850" lvl="0" marL="342900" marR="0" rtl="0" algn="just">
              <a:lnSpc>
                <a:spcPct val="150000"/>
              </a:lnSpc>
              <a:spcBef>
                <a:spcPts val="0"/>
              </a:spcBef>
              <a:spcAft>
                <a:spcPts val="0"/>
              </a:spcAft>
              <a:buSzPts val="1500"/>
              <a:buFont typeface="Poppins"/>
              <a:buChar char="▪"/>
            </a:pPr>
            <a:r>
              <a:rPr lang="en-US" sz="1500">
                <a:latin typeface="Poppins"/>
                <a:ea typeface="Poppins"/>
                <a:cs typeface="Poppins"/>
                <a:sym typeface="Poppins"/>
              </a:rPr>
              <a:t>Motivation &amp; Objective</a:t>
            </a:r>
            <a:endParaRPr sz="1500">
              <a:latin typeface="Poppins"/>
              <a:ea typeface="Poppins"/>
              <a:cs typeface="Poppins"/>
              <a:sym typeface="Poppins"/>
            </a:endParaRPr>
          </a:p>
          <a:p>
            <a:pPr indent="-336550" lvl="0" marL="34290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Proposed Methodology</a:t>
            </a:r>
            <a:endParaRPr sz="1500">
              <a:latin typeface="Poppins"/>
              <a:ea typeface="Poppins"/>
              <a:cs typeface="Poppins"/>
              <a:sym typeface="Poppins"/>
            </a:endParaRPr>
          </a:p>
          <a:p>
            <a:pPr indent="-323850" lvl="0" marL="342900" marR="0" rtl="0" algn="just">
              <a:lnSpc>
                <a:spcPct val="150000"/>
              </a:lnSpc>
              <a:spcBef>
                <a:spcPts val="360"/>
              </a:spcBef>
              <a:spcAft>
                <a:spcPts val="0"/>
              </a:spcAft>
              <a:buClr>
                <a:schemeClr val="dk1"/>
              </a:buClr>
              <a:buSzPts val="1500"/>
              <a:buFont typeface="Poppins"/>
              <a:buChar char="▪"/>
            </a:pPr>
            <a:r>
              <a:rPr lang="en-US" sz="1500">
                <a:latin typeface="Poppins"/>
                <a:ea typeface="Poppins"/>
                <a:cs typeface="Poppins"/>
                <a:sym typeface="Poppins"/>
              </a:rPr>
              <a:t>Dataset Flow</a:t>
            </a:r>
            <a:endParaRPr sz="1500">
              <a:latin typeface="Poppins"/>
              <a:ea typeface="Poppins"/>
              <a:cs typeface="Poppins"/>
              <a:sym typeface="Poppins"/>
            </a:endParaRPr>
          </a:p>
          <a:p>
            <a:pPr indent="-323850" lvl="0" marL="342900" marR="0" rtl="0" algn="just">
              <a:lnSpc>
                <a:spcPct val="150000"/>
              </a:lnSpc>
              <a:spcBef>
                <a:spcPts val="360"/>
              </a:spcBef>
              <a:spcAft>
                <a:spcPts val="0"/>
              </a:spcAft>
              <a:buClr>
                <a:schemeClr val="dk1"/>
              </a:buClr>
              <a:buSzPts val="1500"/>
              <a:buFont typeface="Poppins"/>
              <a:buChar char="▪"/>
            </a:pPr>
            <a:r>
              <a:rPr lang="en-US" sz="1500">
                <a:latin typeface="Poppins"/>
                <a:ea typeface="Poppins"/>
                <a:cs typeface="Poppins"/>
                <a:sym typeface="Poppins"/>
              </a:rPr>
              <a:t>Block Diagrams</a:t>
            </a:r>
            <a:endParaRPr sz="1500">
              <a:latin typeface="Poppins"/>
              <a:ea typeface="Poppins"/>
              <a:cs typeface="Poppins"/>
              <a:sym typeface="Poppins"/>
            </a:endParaRPr>
          </a:p>
          <a:p>
            <a:pPr indent="-323850" lvl="0" marL="342900" marR="0" rtl="0" algn="just">
              <a:lnSpc>
                <a:spcPct val="150000"/>
              </a:lnSpc>
              <a:spcBef>
                <a:spcPts val="360"/>
              </a:spcBef>
              <a:spcAft>
                <a:spcPts val="0"/>
              </a:spcAft>
              <a:buSzPts val="1500"/>
              <a:buFont typeface="Poppins"/>
              <a:buChar char="▪"/>
            </a:pPr>
            <a:r>
              <a:rPr lang="en-US">
                <a:latin typeface="Poppins"/>
                <a:ea typeface="Poppins"/>
                <a:cs typeface="Poppins"/>
                <a:sym typeface="Poppins"/>
              </a:rPr>
              <a:t>Algorithm Implementation</a:t>
            </a:r>
            <a:endParaRPr>
              <a:latin typeface="Poppins"/>
              <a:ea typeface="Poppins"/>
              <a:cs typeface="Poppins"/>
              <a:sym typeface="Poppins"/>
            </a:endParaRPr>
          </a:p>
          <a:p>
            <a:pPr indent="-342900" lvl="0" marL="342900" marR="0" rtl="0" algn="just">
              <a:lnSpc>
                <a:spcPct val="150000"/>
              </a:lnSpc>
              <a:spcBef>
                <a:spcPts val="360"/>
              </a:spcBef>
              <a:spcAft>
                <a:spcPts val="0"/>
              </a:spcAft>
              <a:buSzPts val="1800"/>
              <a:buFont typeface="EB Garamond"/>
              <a:buChar char="▪"/>
            </a:pPr>
            <a:r>
              <a:rPr lang="en-US">
                <a:latin typeface="Poppins"/>
                <a:ea typeface="Poppins"/>
                <a:cs typeface="Poppins"/>
                <a:sym typeface="Poppins"/>
              </a:rPr>
              <a:t>App software implementation</a:t>
            </a:r>
            <a:endParaRPr>
              <a:latin typeface="Poppins"/>
              <a:ea typeface="Poppins"/>
              <a:cs typeface="Poppins"/>
              <a:sym typeface="Poppins"/>
            </a:endParaRPr>
          </a:p>
          <a:p>
            <a:pPr indent="-336550" lvl="0" marL="34290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Results</a:t>
            </a:r>
            <a:endParaRPr sz="1500">
              <a:latin typeface="Poppins"/>
              <a:ea typeface="Poppins"/>
              <a:cs typeface="Poppins"/>
              <a:sym typeface="Poppins"/>
            </a:endParaRPr>
          </a:p>
          <a:p>
            <a:pPr indent="-323850" lvl="0" marL="342900" marR="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Future Scope</a:t>
            </a:r>
            <a:endParaRPr sz="1500">
              <a:latin typeface="Poppins"/>
              <a:ea typeface="Poppins"/>
              <a:cs typeface="Poppins"/>
              <a:sym typeface="Poppins"/>
            </a:endParaRPr>
          </a:p>
          <a:p>
            <a:pPr indent="-323850" lvl="0" marL="342900" marR="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Conclusion</a:t>
            </a:r>
            <a:endParaRPr sz="1500">
              <a:latin typeface="Poppins"/>
              <a:ea typeface="Poppins"/>
              <a:cs typeface="Poppins"/>
              <a:sym typeface="Poppins"/>
            </a:endParaRPr>
          </a:p>
          <a:p>
            <a:pPr indent="-323850" lvl="0" marL="342900" marR="0" rtl="0" algn="just">
              <a:lnSpc>
                <a:spcPct val="150000"/>
              </a:lnSpc>
              <a:spcBef>
                <a:spcPts val="360"/>
              </a:spcBef>
              <a:spcAft>
                <a:spcPts val="0"/>
              </a:spcAft>
              <a:buSzPts val="1500"/>
              <a:buFont typeface="Poppins"/>
              <a:buChar char="▪"/>
            </a:pPr>
            <a:r>
              <a:rPr lang="en-US" sz="1500">
                <a:latin typeface="Poppins"/>
                <a:ea typeface="Poppins"/>
                <a:cs typeface="Poppins"/>
                <a:sym typeface="Poppins"/>
              </a:rPr>
              <a:t>References</a:t>
            </a:r>
            <a:endParaRPr>
              <a:latin typeface="Poppins"/>
              <a:ea typeface="Poppins"/>
              <a:cs typeface="Poppins"/>
              <a:sym typeface="Poppins"/>
            </a:endParaRPr>
          </a:p>
        </p:txBody>
      </p:sp>
      <p:sp>
        <p:nvSpPr>
          <p:cNvPr id="45" name="Google Shape;45;p6"/>
          <p:cNvSpPr txBox="1"/>
          <p:nvPr/>
        </p:nvSpPr>
        <p:spPr>
          <a:xfrm>
            <a:off x="522787" y="63564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46" name="Google Shape;46;p6"/>
          <p:cNvSpPr txBox="1"/>
          <p:nvPr/>
        </p:nvSpPr>
        <p:spPr>
          <a:xfrm>
            <a:off x="2727150" y="5692175"/>
            <a:ext cx="669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Future Scope</a:t>
            </a:r>
            <a:endParaRPr/>
          </a:p>
        </p:txBody>
      </p:sp>
      <p:sp>
        <p:nvSpPr>
          <p:cNvPr id="201" name="Google Shape;201;p24"/>
          <p:cNvSpPr txBox="1"/>
          <p:nvPr>
            <p:ph idx="1" type="body"/>
          </p:nvPr>
        </p:nvSpPr>
        <p:spPr>
          <a:xfrm>
            <a:off x="539750" y="1484312"/>
            <a:ext cx="8064500" cy="403225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0"/>
              </a:spcBef>
              <a:spcAft>
                <a:spcPts val="0"/>
              </a:spcAft>
              <a:buSzPts val="1000"/>
              <a:buChar char="●"/>
            </a:pPr>
            <a:r>
              <a:rPr lang="en-US" sz="1500">
                <a:latin typeface="Poppins Light"/>
                <a:ea typeface="Poppins Light"/>
                <a:cs typeface="Poppins Light"/>
                <a:sym typeface="Poppins Light"/>
              </a:rPr>
              <a:t>To integrate this model with new algorithms coming in future for better accuracy.</a:t>
            </a:r>
            <a:endParaRPr sz="1500">
              <a:latin typeface="Poppins Light"/>
              <a:ea typeface="Poppins Light"/>
              <a:cs typeface="Poppins Light"/>
              <a:sym typeface="Poppins Light"/>
            </a:endParaRPr>
          </a:p>
          <a:p>
            <a:pPr indent="-292100" lvl="0" marL="457200" rtl="0" algn="l">
              <a:lnSpc>
                <a:spcPct val="115000"/>
              </a:lnSpc>
              <a:spcBef>
                <a:spcPts val="0"/>
              </a:spcBef>
              <a:spcAft>
                <a:spcPts val="0"/>
              </a:spcAft>
              <a:buSzPts val="1000"/>
              <a:buFont typeface="Titillium Web Light"/>
              <a:buChar char="●"/>
            </a:pPr>
            <a:r>
              <a:rPr lang="en-US" sz="1500">
                <a:latin typeface="Poppins Light"/>
                <a:ea typeface="Poppins Light"/>
                <a:cs typeface="Poppins Light"/>
                <a:sym typeface="Poppins Light"/>
              </a:rPr>
              <a:t>To enable users to integrate to contribute to the system by capturing more different types of plants which can be added to the dataset.</a:t>
            </a:r>
            <a:endParaRPr sz="1500">
              <a:latin typeface="Poppins Light"/>
              <a:ea typeface="Poppins Light"/>
              <a:cs typeface="Poppins Light"/>
              <a:sym typeface="Poppins Light"/>
            </a:endParaRPr>
          </a:p>
          <a:p>
            <a:pPr indent="-292100" lvl="0" marL="457200" rtl="0" algn="l">
              <a:lnSpc>
                <a:spcPct val="115000"/>
              </a:lnSpc>
              <a:spcBef>
                <a:spcPts val="0"/>
              </a:spcBef>
              <a:spcAft>
                <a:spcPts val="0"/>
              </a:spcAft>
              <a:buSzPts val="1000"/>
              <a:buFont typeface="Titillium Web"/>
              <a:buChar char="●"/>
            </a:pPr>
            <a:r>
              <a:rPr lang="en-US" sz="1500">
                <a:latin typeface="Poppins Light"/>
                <a:ea typeface="Poppins Light"/>
                <a:cs typeface="Poppins Light"/>
                <a:sym typeface="Poppins Light"/>
              </a:rPr>
              <a:t>Enhancement of mobile application to store each and every important data related to plants for future analytics.</a:t>
            </a:r>
            <a:endParaRPr sz="1500">
              <a:latin typeface="Poppins Light"/>
              <a:ea typeface="Poppins Light"/>
              <a:cs typeface="Poppins Light"/>
              <a:sym typeface="Poppins Light"/>
            </a:endParaRPr>
          </a:p>
          <a:p>
            <a:pPr indent="-292100" lvl="0" marL="457200" rtl="0" algn="l">
              <a:lnSpc>
                <a:spcPct val="115000"/>
              </a:lnSpc>
              <a:spcBef>
                <a:spcPts val="0"/>
              </a:spcBef>
              <a:spcAft>
                <a:spcPts val="0"/>
              </a:spcAft>
              <a:buSzPts val="1000"/>
              <a:buFont typeface="Titillium Web"/>
              <a:buChar char="●"/>
            </a:pPr>
            <a:r>
              <a:rPr lang="en-US" sz="1500">
                <a:latin typeface="Poppins Light"/>
                <a:ea typeface="Poppins Light"/>
                <a:cs typeface="Poppins Light"/>
                <a:sym typeface="Poppins Light"/>
              </a:rPr>
              <a:t>Adding Doctor consultant Support regarding plant diseases and prevention in the future.</a:t>
            </a:r>
            <a:endParaRPr sz="1500">
              <a:latin typeface="Poppins Light"/>
              <a:ea typeface="Poppins Light"/>
              <a:cs typeface="Poppins Light"/>
              <a:sym typeface="Poppins Light"/>
            </a:endParaRPr>
          </a:p>
          <a:p>
            <a:pPr indent="-292100" lvl="0" marL="457200" rtl="0" algn="l">
              <a:lnSpc>
                <a:spcPct val="115000"/>
              </a:lnSpc>
              <a:spcBef>
                <a:spcPts val="0"/>
              </a:spcBef>
              <a:spcAft>
                <a:spcPts val="0"/>
              </a:spcAft>
              <a:buSzPts val="1000"/>
              <a:buFont typeface="Titillium Web"/>
              <a:buChar char="●"/>
            </a:pPr>
            <a:r>
              <a:rPr lang="en-US" sz="1500">
                <a:latin typeface="Poppins Light"/>
                <a:ea typeface="Poppins Light"/>
                <a:cs typeface="Poppins Light"/>
                <a:sym typeface="Poppins Light"/>
              </a:rPr>
              <a:t>Giving the rover its own wireless network i.e., GSM to be independent. </a:t>
            </a:r>
            <a:endParaRPr sz="1500">
              <a:latin typeface="Poppins Light"/>
              <a:ea typeface="Poppins Light"/>
              <a:cs typeface="Poppins Light"/>
              <a:sym typeface="Poppins Light"/>
            </a:endParaRPr>
          </a:p>
          <a:p>
            <a:pPr indent="-323850" lvl="0" marL="457200" rtl="0" algn="l">
              <a:lnSpc>
                <a:spcPct val="115000"/>
              </a:lnSpc>
              <a:spcBef>
                <a:spcPts val="0"/>
              </a:spcBef>
              <a:spcAft>
                <a:spcPts val="0"/>
              </a:spcAft>
              <a:buSzPts val="1500"/>
              <a:buFont typeface="Poppins Light"/>
              <a:buChar char="●"/>
            </a:pPr>
            <a:r>
              <a:rPr lang="en-US" sz="1500">
                <a:latin typeface="Poppins Light"/>
                <a:ea typeface="Poppins Light"/>
                <a:cs typeface="Poppins Light"/>
                <a:sym typeface="Poppins Light"/>
              </a:rPr>
              <a:t>Implementation of ML based navigation on farming field.</a:t>
            </a:r>
            <a:endParaRPr sz="1500">
              <a:latin typeface="Poppins Light"/>
              <a:ea typeface="Poppins Light"/>
              <a:cs typeface="Poppins Light"/>
              <a:sym typeface="Poppins Light"/>
            </a:endParaRPr>
          </a:p>
          <a:p>
            <a:pPr indent="0" lvl="0" marL="457200" rtl="0" algn="l">
              <a:lnSpc>
                <a:spcPct val="115000"/>
              </a:lnSpc>
              <a:spcBef>
                <a:spcPts val="0"/>
              </a:spcBef>
              <a:spcAft>
                <a:spcPts val="0"/>
              </a:spcAft>
              <a:buSzPts val="1600"/>
              <a:buNone/>
            </a:pPr>
            <a:r>
              <a:t/>
            </a:r>
            <a:endParaRPr>
              <a:latin typeface="Titillium Web"/>
              <a:ea typeface="Titillium Web"/>
              <a:cs typeface="Titillium Web"/>
              <a:sym typeface="Titillium Web"/>
            </a:endParaRPr>
          </a:p>
          <a:p>
            <a:pPr indent="0" lvl="0" marL="457200" rtl="0" algn="l">
              <a:lnSpc>
                <a:spcPct val="115000"/>
              </a:lnSpc>
              <a:spcBef>
                <a:spcPts val="0"/>
              </a:spcBef>
              <a:spcAft>
                <a:spcPts val="0"/>
              </a:spcAft>
              <a:buSzPts val="1600"/>
              <a:buNone/>
            </a:pPr>
            <a:r>
              <a:t/>
            </a:r>
            <a:endParaRPr>
              <a:latin typeface="Titillium Web Light"/>
              <a:ea typeface="Titillium Web Light"/>
              <a:cs typeface="Titillium Web Light"/>
              <a:sym typeface="Titillium Web Light"/>
            </a:endParaRPr>
          </a:p>
        </p:txBody>
      </p:sp>
      <p:sp>
        <p:nvSpPr>
          <p:cNvPr id="202" name="Google Shape;202;p24"/>
          <p:cNvSpPr txBox="1"/>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b="1" i="0" lang="en-US" sz="2800" u="none">
                <a:solidFill>
                  <a:srgbClr val="9F1C33"/>
                </a:solidFill>
                <a:latin typeface="EB Garamond"/>
                <a:ea typeface="EB Garamond"/>
                <a:cs typeface="EB Garamond"/>
                <a:sym typeface="EB Garamond"/>
              </a:rPr>
              <a:t>Conclusion</a:t>
            </a:r>
            <a:endParaRPr/>
          </a:p>
        </p:txBody>
      </p:sp>
      <p:sp>
        <p:nvSpPr>
          <p:cNvPr id="208" name="Google Shape;208;p25"/>
          <p:cNvSpPr txBox="1"/>
          <p:nvPr>
            <p:ph idx="1" type="body"/>
          </p:nvPr>
        </p:nvSpPr>
        <p:spPr>
          <a:xfrm>
            <a:off x="350907" y="1412850"/>
            <a:ext cx="8064600" cy="40323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SzPts val="1100"/>
              <a:buFont typeface="Poppins"/>
              <a:buChar char="●"/>
            </a:pPr>
            <a:r>
              <a:rPr lang="en-US" sz="1500">
                <a:solidFill>
                  <a:schemeClr val="dk1"/>
                </a:solidFill>
                <a:latin typeface="Poppins Light"/>
                <a:ea typeface="Poppins Light"/>
                <a:cs typeface="Poppins Light"/>
                <a:sym typeface="Poppins Light"/>
              </a:rPr>
              <a:t>In this machine learning algorithm is used with the goal to detect diseases in the crops. The model is basically tested on different types of plant species with different types of plant diseases. The model was made using Tensor flow and Keras frameworks and the system is implemented on Android. The overall system results show the relevant model provides us a  better accuracy in detecting diseases.</a:t>
            </a:r>
            <a:endParaRPr sz="1500">
              <a:solidFill>
                <a:schemeClr val="dk1"/>
              </a:solidFill>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en-US" sz="1500">
                <a:solidFill>
                  <a:schemeClr val="dk1"/>
                </a:solidFill>
                <a:latin typeface="Poppins Light"/>
                <a:ea typeface="Poppins Light"/>
                <a:cs typeface="Poppins Light"/>
                <a:sym typeface="Poppins Light"/>
              </a:rPr>
              <a:t>As an extension to the project, the number of classes of plants and their diseases will be increased. Also, the model will be further improved by increasing the parameters for training and testing.</a:t>
            </a:r>
            <a:endParaRPr sz="1500">
              <a:solidFill>
                <a:schemeClr val="dk1"/>
              </a:solidFill>
              <a:latin typeface="Poppins Light"/>
              <a:ea typeface="Poppins Light"/>
              <a:cs typeface="Poppins Light"/>
              <a:sym typeface="Poppins Light"/>
            </a:endParaRPr>
          </a:p>
          <a:p>
            <a:pPr indent="-298450" lvl="0" marL="457200" rtl="0" algn="l">
              <a:lnSpc>
                <a:spcPct val="115000"/>
              </a:lnSpc>
              <a:spcBef>
                <a:spcPts val="0"/>
              </a:spcBef>
              <a:spcAft>
                <a:spcPts val="0"/>
              </a:spcAft>
              <a:buSzPts val="1100"/>
              <a:buFont typeface="Poppins Light"/>
              <a:buChar char="●"/>
            </a:pPr>
            <a:r>
              <a:rPr lang="en-US" sz="1500">
                <a:solidFill>
                  <a:schemeClr val="dk1"/>
                </a:solidFill>
                <a:latin typeface="Poppins Light"/>
                <a:ea typeface="Poppins Light"/>
                <a:cs typeface="Poppins Light"/>
                <a:sym typeface="Poppins Light"/>
              </a:rPr>
              <a:t>Moreover, we also have a live robot that captures also this while moving through the farm to carry the detection mechanism throughout the field. </a:t>
            </a:r>
            <a:endParaRPr sz="1500">
              <a:solidFill>
                <a:schemeClr val="dk1"/>
              </a:solidFill>
              <a:latin typeface="Poppins Light"/>
              <a:ea typeface="Poppins Light"/>
              <a:cs typeface="Poppins Light"/>
              <a:sym typeface="Poppins Light"/>
            </a:endParaRPr>
          </a:p>
        </p:txBody>
      </p:sp>
      <p:sp>
        <p:nvSpPr>
          <p:cNvPr id="209" name="Google Shape;209;p25"/>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References</a:t>
            </a:r>
            <a:endParaRPr/>
          </a:p>
        </p:txBody>
      </p:sp>
      <p:sp>
        <p:nvSpPr>
          <p:cNvPr id="215" name="Google Shape;215;p26"/>
          <p:cNvSpPr txBox="1"/>
          <p:nvPr>
            <p:ph idx="1" type="body"/>
          </p:nvPr>
        </p:nvSpPr>
        <p:spPr>
          <a:xfrm>
            <a:off x="287350" y="1203325"/>
            <a:ext cx="8399400" cy="5030700"/>
          </a:xfrm>
          <a:prstGeom prst="rect">
            <a:avLst/>
          </a:prstGeom>
          <a:noFill/>
          <a:ln>
            <a:noFill/>
          </a:ln>
        </p:spPr>
        <p:txBody>
          <a:bodyPr anchorCtr="0" anchor="t" bIns="45700" lIns="91425" spcFirstLastPara="1" rIns="91425" wrap="square" tIns="45700">
            <a:noAutofit/>
          </a:bodyPr>
          <a:lstStyle/>
          <a:p>
            <a:pPr indent="0" lvl="0" marL="0" rtl="0" algn="just">
              <a:lnSpc>
                <a:spcPct val="107916"/>
              </a:lnSpc>
              <a:spcBef>
                <a:spcPts val="800"/>
              </a:spcBef>
              <a:spcAft>
                <a:spcPts val="0"/>
              </a:spcAft>
              <a:buClr>
                <a:schemeClr val="dk1"/>
              </a:buClr>
              <a:buSzPts val="1100"/>
              <a:buFont typeface="Arial"/>
              <a:buNone/>
            </a:pPr>
            <a:r>
              <a:rPr lang="en-US" sz="1700">
                <a:latin typeface="Calibri"/>
                <a:ea typeface="Calibri"/>
                <a:cs typeface="Calibri"/>
                <a:sym typeface="Calibri"/>
              </a:rPr>
              <a:t>1)Yang, C., Zhang, Y., Niu, Y., Yuan, X., Yang, H., &amp; Xie, Y. (2018). Automatic disease diagnosis on banana leaves using deep convolutional neural networks. Sensors, 18(12), 4271. https://doi.org/10.3390/s18124271</a:t>
            </a:r>
            <a:endParaRPr sz="1700">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rPr lang="en-US" sz="1700">
                <a:latin typeface="Calibri"/>
                <a:ea typeface="Calibri"/>
                <a:cs typeface="Calibri"/>
                <a:sym typeface="Calibri"/>
              </a:rPr>
              <a:t>2)Kumar, N., Belwal, A., &amp; Pandey, A. K. (2021). Plant disease detection using convolutional neural networks and transfer learning. Journal of Ambient Intelligence and Humanized Computing, 12(1), 937-952. </a:t>
            </a:r>
            <a:r>
              <a:rPr lang="en-US" sz="1700" u="sng">
                <a:solidFill>
                  <a:schemeClr val="hlink"/>
                </a:solidFill>
                <a:latin typeface="Calibri"/>
                <a:ea typeface="Calibri"/>
                <a:cs typeface="Calibri"/>
                <a:sym typeface="Calibri"/>
                <a:hlinkClick r:id="rId3"/>
              </a:rPr>
              <a:t>https://doi.org/10.1007/s12652-020-02604-2</a:t>
            </a:r>
            <a:endParaRPr sz="1700">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rPr lang="en-US" sz="1700">
                <a:latin typeface="Calibri"/>
                <a:ea typeface="Calibri"/>
                <a:cs typeface="Calibri"/>
                <a:sym typeface="Calibri"/>
              </a:rPr>
              <a:t>3)Mohanty, S. P., Hughes, D. P., &amp; Salathé, M. (2016). Using deep learning for image-based plant disease detection. Frontiers in plant science, 7, 1419. </a:t>
            </a:r>
            <a:r>
              <a:rPr lang="en-US" sz="1700" u="sng">
                <a:solidFill>
                  <a:schemeClr val="hlink"/>
                </a:solidFill>
                <a:latin typeface="Calibri"/>
                <a:ea typeface="Calibri"/>
                <a:cs typeface="Calibri"/>
                <a:sym typeface="Calibri"/>
                <a:hlinkClick r:id="rId4"/>
              </a:rPr>
              <a:t>https://doi.org/10.3389/fpls.2016.01419</a:t>
            </a:r>
            <a:endParaRPr sz="1700">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rPr lang="en-US" sz="1700">
                <a:latin typeface="Calibri"/>
                <a:ea typeface="Calibri"/>
                <a:cs typeface="Calibri"/>
                <a:sym typeface="Calibri"/>
              </a:rPr>
              <a:t>4)Kulkarni, P., &amp; Kulkarni, P. (2019). Smart farming system for plant disease detection and diagnosis. International Journal of Computer Science and Mobile Computing, 8(1), 9-17 </a:t>
            </a:r>
            <a:endParaRPr sz="1700">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rPr lang="en-US" sz="1700">
                <a:latin typeface="Calibri"/>
                <a:ea typeface="Calibri"/>
                <a:cs typeface="Calibri"/>
                <a:sym typeface="Calibri"/>
              </a:rPr>
              <a:t>5)Cheng, J., Yang, Q., Zhang, J., Ma, Y., &amp; Cheng, Y. (2021). A plant disease detection method based on YOLOv5 and transfer learning. Journal of Intelligent &amp; Fuzzy Systems, 40(4), 7089-7101. </a:t>
            </a:r>
            <a:endParaRPr sz="1700">
              <a:latin typeface="Calibri"/>
              <a:ea typeface="Calibri"/>
              <a:cs typeface="Calibri"/>
              <a:sym typeface="Calibri"/>
            </a:endParaRPr>
          </a:p>
          <a:p>
            <a:pPr indent="0" lvl="0" marL="0" rtl="0" algn="just">
              <a:lnSpc>
                <a:spcPct val="107916"/>
              </a:lnSpc>
              <a:spcBef>
                <a:spcPts val="800"/>
              </a:spcBef>
              <a:spcAft>
                <a:spcPts val="0"/>
              </a:spcAft>
              <a:buClr>
                <a:schemeClr val="dk1"/>
              </a:buClr>
              <a:buSzPts val="1100"/>
              <a:buFont typeface="Arial"/>
              <a:buNone/>
            </a:pPr>
            <a:r>
              <a:t/>
            </a:r>
            <a:endParaRPr sz="1700">
              <a:latin typeface="Calibri"/>
              <a:ea typeface="Calibri"/>
              <a:cs typeface="Calibri"/>
              <a:sym typeface="Calibri"/>
            </a:endParaRPr>
          </a:p>
        </p:txBody>
      </p:sp>
      <p:sp>
        <p:nvSpPr>
          <p:cNvPr id="216" name="Google Shape;216;p26"/>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1C33"/>
        </a:solidFill>
      </p:bgPr>
    </p:bg>
    <p:spTree>
      <p:nvGrpSpPr>
        <p:cNvPr id="220" name="Shape 220"/>
        <p:cNvGrpSpPr/>
        <p:nvPr/>
      </p:nvGrpSpPr>
      <p:grpSpPr>
        <a:xfrm>
          <a:off x="0" y="0"/>
          <a:ext cx="0" cy="0"/>
          <a:chOff x="0" y="0"/>
          <a:chExt cx="0" cy="0"/>
        </a:xfrm>
      </p:grpSpPr>
      <p:sp>
        <p:nvSpPr>
          <p:cNvPr id="221" name="Google Shape;221;p27"/>
          <p:cNvSpPr txBox="1"/>
          <p:nvPr>
            <p:ph idx="1" type="body"/>
          </p:nvPr>
        </p:nvSpPr>
        <p:spPr>
          <a:xfrm>
            <a:off x="1989137" y="3068637"/>
            <a:ext cx="5165725" cy="5762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200"/>
              <a:buFont typeface="Arial"/>
              <a:buNone/>
            </a:pPr>
            <a:r>
              <a:rPr b="1" i="0" lang="en-US" sz="7200" u="none" cap="none" strike="noStrike">
                <a:solidFill>
                  <a:schemeClr val="lt1"/>
                </a:solidFill>
                <a:latin typeface="Source Sans Pro"/>
                <a:ea typeface="Source Sans Pro"/>
                <a:cs typeface="Source Sans Pro"/>
                <a:sym typeface="Source Sans Pro"/>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7"/>
          <p:cNvSpPr txBox="1"/>
          <p:nvPr>
            <p:ph idx="1" type="body"/>
          </p:nvPr>
        </p:nvSpPr>
        <p:spPr>
          <a:xfrm>
            <a:off x="539750" y="1484327"/>
            <a:ext cx="8064600" cy="4690800"/>
          </a:xfrm>
          <a:prstGeom prst="rect">
            <a:avLst/>
          </a:prstGeom>
          <a:noFill/>
          <a:ln>
            <a:noFill/>
          </a:ln>
        </p:spPr>
        <p:txBody>
          <a:bodyPr anchorCtr="0" anchor="t" bIns="45700" lIns="91425" spcFirstLastPara="1" rIns="91425" wrap="square" tIns="45700">
            <a:normAutofit/>
          </a:bodyPr>
          <a:lstStyle/>
          <a:p>
            <a:pPr indent="-330200" lvl="0" marL="457200" rtl="0" algn="l">
              <a:spcBef>
                <a:spcPts val="320"/>
              </a:spcBef>
              <a:spcAft>
                <a:spcPts val="0"/>
              </a:spcAft>
              <a:buSzPts val="1600"/>
              <a:buFont typeface="Poppins"/>
              <a:buChar char="•"/>
            </a:pPr>
            <a:r>
              <a:rPr lang="en-US">
                <a:latin typeface="Poppins"/>
                <a:ea typeface="Poppins"/>
                <a:cs typeface="Poppins"/>
                <a:sym typeface="Poppins"/>
              </a:rPr>
              <a:t>How can it help farmers?</a:t>
            </a:r>
            <a:endParaRPr>
              <a:latin typeface="Poppins"/>
              <a:ea typeface="Poppins"/>
              <a:cs typeface="Poppins"/>
              <a:sym typeface="Poppins"/>
            </a:endParaRPr>
          </a:p>
          <a:p>
            <a:pPr indent="-330200" lvl="0" marL="457200" rtl="0" algn="l">
              <a:lnSpc>
                <a:spcPct val="100000"/>
              </a:lnSpc>
              <a:spcBef>
                <a:spcPts val="0"/>
              </a:spcBef>
              <a:spcAft>
                <a:spcPts val="0"/>
              </a:spcAft>
              <a:buSzPts val="1600"/>
              <a:buFont typeface="Poppins"/>
              <a:buChar char="•"/>
            </a:pPr>
            <a:r>
              <a:rPr lang="en-US">
                <a:latin typeface="Poppins"/>
                <a:ea typeface="Poppins"/>
                <a:cs typeface="Poppins"/>
                <a:sym typeface="Poppins"/>
              </a:rPr>
              <a:t>Do Farmers really want such </a:t>
            </a:r>
            <a:r>
              <a:rPr lang="en-US">
                <a:latin typeface="Poppins"/>
                <a:ea typeface="Poppins"/>
                <a:cs typeface="Poppins"/>
                <a:sym typeface="Poppins"/>
              </a:rPr>
              <a:t>products</a:t>
            </a:r>
            <a:r>
              <a:rPr lang="en-US">
                <a:latin typeface="Poppins"/>
                <a:ea typeface="Poppins"/>
                <a:cs typeface="Poppins"/>
                <a:sym typeface="Poppins"/>
              </a:rPr>
              <a:t>?</a:t>
            </a:r>
            <a:endParaRPr>
              <a:latin typeface="Poppins"/>
              <a:ea typeface="Poppins"/>
              <a:cs typeface="Poppins"/>
              <a:sym typeface="Poppins"/>
            </a:endParaRPr>
          </a:p>
          <a:p>
            <a:pPr indent="-330200" lvl="0" marL="457200" rtl="0" algn="l">
              <a:spcBef>
                <a:spcPts val="0"/>
              </a:spcBef>
              <a:spcAft>
                <a:spcPts val="0"/>
              </a:spcAft>
              <a:buSzPts val="1600"/>
              <a:buFont typeface="Poppins"/>
              <a:buChar char="•"/>
            </a:pPr>
            <a:r>
              <a:rPr lang="en-US">
                <a:latin typeface="Poppins"/>
                <a:ea typeface="Poppins"/>
                <a:cs typeface="Poppins"/>
                <a:sym typeface="Poppins"/>
              </a:rPr>
              <a:t>How will it affect the efficiency and growth of farmers?</a:t>
            </a:r>
            <a:endParaRPr>
              <a:latin typeface="Poppins"/>
              <a:ea typeface="Poppins"/>
              <a:cs typeface="Poppins"/>
              <a:sym typeface="Poppins"/>
            </a:endParaRPr>
          </a:p>
          <a:p>
            <a:pPr indent="-330200" lvl="0" marL="457200" rtl="0" algn="l">
              <a:lnSpc>
                <a:spcPct val="100000"/>
              </a:lnSpc>
              <a:spcBef>
                <a:spcPts val="0"/>
              </a:spcBef>
              <a:spcAft>
                <a:spcPts val="0"/>
              </a:spcAft>
              <a:buSzPts val="1600"/>
              <a:buFont typeface="Poppins"/>
              <a:buChar char="•"/>
            </a:pPr>
            <a:r>
              <a:rPr lang="en-US">
                <a:latin typeface="Poppins"/>
                <a:ea typeface="Poppins"/>
                <a:cs typeface="Poppins"/>
                <a:sym typeface="Poppins"/>
              </a:rPr>
              <a:t>Can it help increasing profits, and is it viable?</a:t>
            </a:r>
            <a:endParaRPr>
              <a:latin typeface="Poppins"/>
              <a:ea typeface="Poppins"/>
              <a:cs typeface="Poppins"/>
              <a:sym typeface="Poppins"/>
            </a:endParaRPr>
          </a:p>
          <a:p>
            <a:pPr indent="0" lvl="0" marL="914400" rtl="0" algn="l">
              <a:lnSpc>
                <a:spcPct val="100000"/>
              </a:lnSpc>
              <a:spcBef>
                <a:spcPts val="320"/>
              </a:spcBef>
              <a:spcAft>
                <a:spcPts val="0"/>
              </a:spcAft>
              <a:buNone/>
            </a:pPr>
            <a:r>
              <a:t/>
            </a:r>
            <a:endParaRPr/>
          </a:p>
          <a:p>
            <a:pPr indent="0" lvl="0" marL="0" rtl="0" algn="l">
              <a:lnSpc>
                <a:spcPct val="100000"/>
              </a:lnSpc>
              <a:spcBef>
                <a:spcPts val="320"/>
              </a:spcBef>
              <a:spcAft>
                <a:spcPts val="0"/>
              </a:spcAft>
              <a:buNone/>
            </a:pPr>
            <a:r>
              <a:t/>
            </a:r>
            <a:endParaRPr/>
          </a:p>
        </p:txBody>
      </p:sp>
      <p:sp>
        <p:nvSpPr>
          <p:cNvPr id="52" name="Google Shape;52;p7"/>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400"/>
              <a:buNone/>
            </a:pPr>
            <a:r>
              <a:rPr lang="en-US"/>
              <a:t>Plant 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8"/>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b="1" i="0" lang="en-US" sz="2800" u="none">
                <a:solidFill>
                  <a:srgbClr val="9F1C33"/>
                </a:solidFill>
                <a:latin typeface="EB Garamond"/>
                <a:ea typeface="EB Garamond"/>
                <a:cs typeface="EB Garamond"/>
                <a:sym typeface="EB Garamond"/>
              </a:rPr>
              <a:t>Introduction</a:t>
            </a:r>
            <a:endParaRPr/>
          </a:p>
        </p:txBody>
      </p:sp>
      <p:sp>
        <p:nvSpPr>
          <p:cNvPr id="58" name="Google Shape;58;p8"/>
          <p:cNvSpPr txBox="1"/>
          <p:nvPr>
            <p:ph idx="1" type="body"/>
          </p:nvPr>
        </p:nvSpPr>
        <p:spPr>
          <a:xfrm>
            <a:off x="380550" y="1088250"/>
            <a:ext cx="8382900" cy="4681500"/>
          </a:xfrm>
          <a:prstGeom prst="rect">
            <a:avLst/>
          </a:prstGeom>
          <a:noFill/>
          <a:ln>
            <a:noFill/>
          </a:ln>
        </p:spPr>
        <p:txBody>
          <a:bodyPr anchorCtr="0" anchor="t" bIns="45700" lIns="91425" spcFirstLastPara="1" rIns="91425" wrap="square" tIns="45700">
            <a:noAutofit/>
          </a:bodyPr>
          <a:lstStyle/>
          <a:p>
            <a:pPr indent="-342900" lvl="0" marL="342900" rtl="0" algn="just">
              <a:lnSpc>
                <a:spcPct val="115000"/>
              </a:lnSpc>
              <a:spcBef>
                <a:spcPts val="0"/>
              </a:spcBef>
              <a:spcAft>
                <a:spcPts val="0"/>
              </a:spcAft>
              <a:buSzPts val="1800"/>
              <a:buFont typeface="Poppins"/>
              <a:buChar char="▪"/>
            </a:pPr>
            <a:r>
              <a:rPr lang="en-US" sz="1500">
                <a:latin typeface="Poppins"/>
                <a:ea typeface="Poppins"/>
                <a:cs typeface="Poppins"/>
                <a:sym typeface="Poppins"/>
              </a:rPr>
              <a:t>In India, agriculture is a very important part of our economy. Till people need food to eat there is a need of having very healthy produce. </a:t>
            </a:r>
            <a:endParaRPr/>
          </a:p>
          <a:p>
            <a:pPr indent="-342900" lvl="0" marL="342900" rtl="0" algn="just">
              <a:lnSpc>
                <a:spcPct val="115000"/>
              </a:lnSpc>
              <a:spcBef>
                <a:spcPts val="0"/>
              </a:spcBef>
              <a:spcAft>
                <a:spcPts val="0"/>
              </a:spcAft>
              <a:buSzPts val="1800"/>
              <a:buFont typeface="Poppins"/>
              <a:buChar char="▪"/>
            </a:pPr>
            <a:r>
              <a:rPr lang="en-US" sz="1500">
                <a:latin typeface="Poppins"/>
                <a:ea typeface="Poppins"/>
                <a:cs typeface="Poppins"/>
                <a:sym typeface="Poppins"/>
              </a:rPr>
              <a:t>A Plant's health is also important as it represents the hard work put in by the one who grows them. Thus, we need a system that can monitor the plant’s health for him so that his hard work doesn’t go to waste. </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One way for us to monitor plants’ health is by, checking if there are any diseased plants among the plant that are being grown.</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If we can find these diseased plants, we can notify him and suggest him to plan how to take care of it, so it doesn’t affect other plants too, and also avoid the farmer wasting his time on growing such plants. </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Thus for this purpose , we have designed a robot that can detect the diseased plant in an area and Map, and also we have integrated with a machine learning algorithm that will help us detect the infected plant.</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The rover will work with a webcam, which will detect the plants and provide various images of them. We will also be using a Raspberry Pi with it as it will help us in using the machine learning algorithm.</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The robot will go through the whole field computing these images and once it’s done it shall be back to its position and start again after a specified time interval</a:t>
            </a:r>
            <a:endParaRPr sz="1500">
              <a:latin typeface="Poppins"/>
              <a:ea typeface="Poppins"/>
              <a:cs typeface="Poppins"/>
              <a:sym typeface="Poppins"/>
            </a:endParaRPr>
          </a:p>
        </p:txBody>
      </p:sp>
      <p:sp>
        <p:nvSpPr>
          <p:cNvPr id="59" name="Google Shape;59;p8"/>
          <p:cNvSpPr txBox="1"/>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9"/>
          <p:cNvSpPr txBox="1"/>
          <p:nvPr/>
        </p:nvSpPr>
        <p:spPr>
          <a:xfrm>
            <a:off x="640775"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r>
              <a:rPr b="0" i="0" lang="en-US" sz="1400" u="none" cap="none" strike="noStrike">
                <a:solidFill>
                  <a:srgbClr val="404040"/>
                </a:solidFill>
                <a:latin typeface="EB Garamond"/>
                <a:ea typeface="EB Garamond"/>
                <a:cs typeface="EB Garamond"/>
                <a:sym typeface="EB Garamond"/>
              </a:rPr>
              <a:t> </a:t>
            </a:r>
            <a:endParaRPr b="0" i="0" sz="1400" u="none" cap="none" strike="noStrike">
              <a:solidFill>
                <a:srgbClr val="000000"/>
              </a:solidFill>
              <a:latin typeface="Arial"/>
              <a:ea typeface="Arial"/>
              <a:cs typeface="Arial"/>
              <a:sym typeface="Arial"/>
            </a:endParaRPr>
          </a:p>
        </p:txBody>
      </p:sp>
      <p:sp>
        <p:nvSpPr>
          <p:cNvPr id="65" name="Google Shape;65;p9"/>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66" name="Google Shape;66;p9"/>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Literature Survey</a:t>
            </a:r>
            <a:endParaRPr/>
          </a:p>
        </p:txBody>
      </p:sp>
      <p:sp>
        <p:nvSpPr>
          <p:cNvPr id="67" name="Google Shape;67;p9"/>
          <p:cNvSpPr txBox="1"/>
          <p:nvPr/>
        </p:nvSpPr>
        <p:spPr>
          <a:xfrm>
            <a:off x="543475" y="1125425"/>
            <a:ext cx="8078400" cy="4663800"/>
          </a:xfrm>
          <a:prstGeom prst="rect">
            <a:avLst/>
          </a:prstGeom>
          <a:noFill/>
          <a:ln>
            <a:noFill/>
          </a:ln>
        </p:spPr>
        <p:txBody>
          <a:bodyPr anchorCtr="0" anchor="t" bIns="91425" lIns="91425" spcFirstLastPara="1" rIns="91425" wrap="square" tIns="91425">
            <a:spAutoFit/>
          </a:bodyPr>
          <a:lstStyle/>
          <a:p>
            <a:pPr indent="0" lvl="0" marL="0" marR="114300" rtl="0" algn="just">
              <a:lnSpc>
                <a:spcPct val="99000"/>
              </a:lnSpc>
              <a:spcBef>
                <a:spcPts val="3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[1]Automatic disease diagnosis on banana leaves using deep convolutional neural networks. Sensors, 18(12), 4271.</a:t>
            </a:r>
            <a:endParaRPr sz="1300">
              <a:solidFill>
                <a:schemeClr val="dk1"/>
              </a:solidFill>
              <a:latin typeface="Times New Roman"/>
              <a:ea typeface="Times New Roman"/>
              <a:cs typeface="Times New Roman"/>
              <a:sym typeface="Times New Roman"/>
            </a:endParaRPr>
          </a:p>
          <a:p>
            <a:pPr indent="0" lvl="0" marL="0" marR="114300" rtl="0" algn="just">
              <a:lnSpc>
                <a:spcPct val="99000"/>
              </a:lnSpc>
              <a:spcBef>
                <a:spcPts val="300"/>
              </a:spcBef>
              <a:spcAft>
                <a:spcPts val="0"/>
              </a:spcAft>
              <a:buNone/>
            </a:pPr>
            <a:r>
              <a:rPr lang="en-US" sz="1300">
                <a:solidFill>
                  <a:schemeClr val="dk1"/>
                </a:solidFill>
                <a:latin typeface="Times New Roman"/>
                <a:ea typeface="Times New Roman"/>
                <a:cs typeface="Times New Roman"/>
                <a:sym typeface="Times New Roman"/>
              </a:rPr>
              <a:t>The detection and diagnosis of plant diseases is a critical task for ensuring high crop yield and quality.</a:t>
            </a:r>
            <a:endParaRPr sz="1300">
              <a:solidFill>
                <a:schemeClr val="dk1"/>
              </a:solidFill>
              <a:latin typeface="Times New Roman"/>
              <a:ea typeface="Times New Roman"/>
              <a:cs typeface="Times New Roman"/>
              <a:sym typeface="Times New Roman"/>
            </a:endParaRPr>
          </a:p>
          <a:p>
            <a:pPr indent="0" lvl="0" marL="0" marR="114300" rtl="0" algn="just">
              <a:lnSpc>
                <a:spcPct val="99000"/>
              </a:lnSpc>
              <a:spcBef>
                <a:spcPts val="3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In this paper, we propose a deep learning-based approach for automatic disease diagnosis on banana leaves using convolutional neural networks (CNNs). We collected a large dataset of banana leaf images with three common diseases and healthy samples, and trained a CNN model to classify the images into four categories. The proposed approach achieved an accuracy of 97.5% on the testing dataset, outperforming other state-of-the-art methods. Our results demonstrate the potential of deep learning-based approaches for automatic plant disease diagnosis, and can be used to develop practical systems for real-time disease monitoring and management.</a:t>
            </a:r>
            <a:endParaRPr sz="1300">
              <a:solidFill>
                <a:schemeClr val="dk1"/>
              </a:solidFill>
              <a:latin typeface="Times New Roman"/>
              <a:ea typeface="Times New Roman"/>
              <a:cs typeface="Times New Roman"/>
              <a:sym typeface="Times New Roman"/>
            </a:endParaRPr>
          </a:p>
          <a:p>
            <a:pPr indent="0" lvl="0" marL="0" marR="127000" rtl="0" algn="just">
              <a:lnSpc>
                <a:spcPct val="99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[2]Plant disease detection using convolutional neural networks and transfer learning. Journal of Ambient Intelligence and Humanized Computing, 12(1),</a:t>
            </a:r>
            <a:endParaRPr sz="1300">
              <a:solidFill>
                <a:schemeClr val="dk1"/>
              </a:solidFill>
              <a:latin typeface="Times New Roman"/>
              <a:ea typeface="Times New Roman"/>
              <a:cs typeface="Times New Roman"/>
              <a:sym typeface="Times New Roman"/>
            </a:endParaRPr>
          </a:p>
          <a:p>
            <a:pPr indent="0" lvl="0" marL="0" marR="127000" rtl="0" algn="just">
              <a:lnSpc>
                <a:spcPct val="99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In this paper, we propose a deep learning-based approach for plant disease detection using convolutional neural networks (CNNs) and transfer learning. We collected a dataset of tomato leaf images with six common diseases and healthy samples, and trained a CNN model using transfer learning. The proposed approach achieved an accuracy of 98.77% on the testing dataset, outperforming other state-of-the-art methods. We also conducted experiments to evaluate the effect of different CNN architectures, data augmentation techniques, and transfer learning strategies on the performance of the proposed approach. Our results demonstrate the potential of deep learning-based approaches for automatic plant disease detection, and can be used to develop practical systems for real-time disease monitoring and management.</a:t>
            </a:r>
            <a:endParaRPr sz="1300">
              <a:solidFill>
                <a:schemeClr val="dk1"/>
              </a:solidFill>
              <a:latin typeface="Times New Roman"/>
              <a:ea typeface="Times New Roman"/>
              <a:cs typeface="Times New Roman"/>
              <a:sym typeface="Times New Roman"/>
            </a:endParaRPr>
          </a:p>
          <a:p>
            <a:pPr indent="0" lvl="0" marL="0" marR="12700" rtl="0" algn="just">
              <a:lnSpc>
                <a:spcPct val="99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[3]Using deep learning for image-based plant disease detection. Frontiers in plant science, 7, 1419.</a:t>
            </a:r>
            <a:endParaRPr sz="1300">
              <a:solidFill>
                <a:schemeClr val="dk1"/>
              </a:solidFill>
              <a:latin typeface="Times New Roman"/>
              <a:ea typeface="Times New Roman"/>
              <a:cs typeface="Times New Roman"/>
              <a:sym typeface="Times New Roman"/>
            </a:endParaRPr>
          </a:p>
          <a:p>
            <a:pPr indent="0" lvl="0" marL="0" marR="12700" rtl="0" algn="just">
              <a:lnSpc>
                <a:spcPct val="99000"/>
              </a:lnSpc>
              <a:spcBef>
                <a:spcPts val="0"/>
              </a:spcBef>
              <a:spcAft>
                <a:spcPts val="0"/>
              </a:spcAft>
              <a:buNone/>
            </a:pPr>
            <a:r>
              <a:rPr lang="en-US" sz="1300">
                <a:solidFill>
                  <a:schemeClr val="dk1"/>
                </a:solidFill>
                <a:latin typeface="Times New Roman"/>
                <a:ea typeface="Times New Roman"/>
                <a:cs typeface="Times New Roman"/>
                <a:sym typeface="Times New Roman"/>
              </a:rPr>
              <a:t>In this paper, we propose a deep learning-based approach for image-based plant disease detection. We collected a large dataset of plant images with different diseases and healthy samples, and trained a deep convolutional neural network (CNN) model using transfer learning. </a:t>
            </a:r>
            <a:endParaRPr sz="1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0"/>
          <p:cNvSpPr txBox="1"/>
          <p:nvPr>
            <p:ph type="title"/>
          </p:nvPr>
        </p:nvSpPr>
        <p:spPr>
          <a:xfrm>
            <a:off x="457200" y="274638"/>
            <a:ext cx="8229600" cy="85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9F1C33"/>
              </a:buClr>
              <a:buSzPts val="2800"/>
              <a:buFont typeface="EB Garamond"/>
              <a:buNone/>
            </a:pPr>
            <a:r>
              <a:rPr lang="en-US" sz="2800"/>
              <a:t>Literature Survey</a:t>
            </a:r>
            <a:endParaRPr/>
          </a:p>
        </p:txBody>
      </p:sp>
      <p:sp>
        <p:nvSpPr>
          <p:cNvPr id="74" name="Google Shape;74;p10"/>
          <p:cNvSpPr txBox="1"/>
          <p:nvPr>
            <p:ph idx="1" type="body"/>
          </p:nvPr>
        </p:nvSpPr>
        <p:spPr>
          <a:xfrm>
            <a:off x="394175" y="1124850"/>
            <a:ext cx="8229600" cy="5691900"/>
          </a:xfrm>
          <a:prstGeom prst="rect">
            <a:avLst/>
          </a:prstGeom>
        </p:spPr>
        <p:txBody>
          <a:bodyPr anchorCtr="0" anchor="t" bIns="45700" lIns="91425" spcFirstLastPara="1" rIns="91425" wrap="square" tIns="45700">
            <a:noAutofit/>
          </a:bodyPr>
          <a:lstStyle/>
          <a:p>
            <a:pPr indent="0" lvl="0" marL="0" marR="12700" rtl="0" algn="just">
              <a:lnSpc>
                <a:spcPct val="79000"/>
              </a:lnSpc>
              <a:spcBef>
                <a:spcPts val="0"/>
              </a:spcBef>
              <a:spcAft>
                <a:spcPts val="0"/>
              </a:spcAft>
              <a:buClr>
                <a:schemeClr val="dk1"/>
              </a:buClr>
              <a:buSzPts val="935"/>
              <a:buFont typeface="Arial"/>
              <a:buNone/>
            </a:pPr>
            <a:r>
              <a:rPr lang="en-US" sz="1506">
                <a:latin typeface="Times New Roman"/>
                <a:ea typeface="Times New Roman"/>
                <a:cs typeface="Times New Roman"/>
                <a:sym typeface="Times New Roman"/>
              </a:rPr>
              <a:t>The proposed approach achieved high accuracy and outperformed other state-of-the-art methods for plant disease classification..</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Clr>
                <a:schemeClr val="dk1"/>
              </a:buClr>
              <a:buSzPts val="935"/>
              <a:buFont typeface="Arial"/>
              <a:buNone/>
            </a:pPr>
            <a:r>
              <a:rPr lang="en-US" sz="1506">
                <a:latin typeface="Times New Roman"/>
                <a:ea typeface="Times New Roman"/>
                <a:cs typeface="Times New Roman"/>
                <a:sym typeface="Times New Roman"/>
              </a:rPr>
              <a:t> </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Clr>
                <a:schemeClr val="dk1"/>
              </a:buClr>
              <a:buSzPts val="935"/>
              <a:buFont typeface="Arial"/>
              <a:buNone/>
            </a:pPr>
            <a:r>
              <a:rPr lang="en-US" sz="1506">
                <a:latin typeface="Times New Roman"/>
                <a:ea typeface="Times New Roman"/>
                <a:cs typeface="Times New Roman"/>
                <a:sym typeface="Times New Roman"/>
              </a:rPr>
              <a:t>[4]Smart farming system for plant disease detection and diagnosis. International Journal of Computer Science and Mobile Computing, 8(1),</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SzPts val="935"/>
              <a:buNone/>
            </a:pPr>
            <a:r>
              <a:rPr lang="en-US" sz="1506">
                <a:latin typeface="Times New Roman"/>
                <a:ea typeface="Times New Roman"/>
                <a:cs typeface="Times New Roman"/>
                <a:sym typeface="Times New Roman"/>
              </a:rPr>
              <a:t>The paper proposes a smart farming system for plant disease detection and diagnosis. The system includes a mobile application and a cloud server that uses image processing techniques and machine learning algorithms for plant disease detection. The proposed system uses a smartphone's camera to capture images of plant leaves, which are then processed using image processing techniques to extract features. These features are then used to train a machine learning model for classification of plant diseases. </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SzPts val="935"/>
              <a:buNone/>
            </a:pPr>
            <a:r>
              <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Clr>
                <a:schemeClr val="dk1"/>
              </a:buClr>
              <a:buSzPts val="935"/>
              <a:buFont typeface="Arial"/>
              <a:buNone/>
            </a:pPr>
            <a:r>
              <a:rPr lang="en-US" sz="1506">
                <a:latin typeface="Times New Roman"/>
                <a:ea typeface="Times New Roman"/>
                <a:cs typeface="Times New Roman"/>
                <a:sym typeface="Times New Roman"/>
              </a:rPr>
              <a:t>[5]</a:t>
            </a:r>
            <a:r>
              <a:rPr lang="en-US" sz="1591">
                <a:latin typeface="Arial"/>
                <a:ea typeface="Arial"/>
                <a:cs typeface="Arial"/>
                <a:sym typeface="Arial"/>
              </a:rPr>
              <a:t> </a:t>
            </a:r>
            <a:r>
              <a:rPr lang="en-US" sz="1506">
                <a:latin typeface="Times New Roman"/>
                <a:ea typeface="Times New Roman"/>
                <a:cs typeface="Times New Roman"/>
                <a:sym typeface="Times New Roman"/>
              </a:rPr>
              <a:t>A plant disease detection method based on YOLOv5 and transfer learning. Journal of Intelligent &amp; Fuzzy Systems, 40(4), 7089-7101.</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Clr>
                <a:schemeClr val="dk1"/>
              </a:buClr>
              <a:buSzPts val="935"/>
              <a:buFont typeface="Arial"/>
              <a:buNone/>
            </a:pPr>
            <a:r>
              <a:rPr lang="en-US" sz="1506">
                <a:latin typeface="Times New Roman"/>
                <a:ea typeface="Times New Roman"/>
                <a:cs typeface="Times New Roman"/>
                <a:sym typeface="Times New Roman"/>
              </a:rPr>
              <a:t>This paper proposes a plant disease detection method based on YOLOv5 and transfer learning. The YOLOv5 algorithm is used to detect the location and category of diseases in plant images. Transfer learning is applied to fine-tune the pre-trained model to improve its performance on the plant disease detection task. The proposed method is evaluated on a publicly available plant disease dataset, and the experimental results show that it achieves high accuracy and fast processing speed. The proposed method can be used for real-time plant disease detection and has potential applications in precision agriculture.</a:t>
            </a:r>
            <a:endParaRPr sz="1506">
              <a:latin typeface="Times New Roman"/>
              <a:ea typeface="Times New Roman"/>
              <a:cs typeface="Times New Roman"/>
              <a:sym typeface="Times New Roman"/>
            </a:endParaRPr>
          </a:p>
          <a:p>
            <a:pPr indent="0" lvl="0" marL="0" marR="12700" rtl="0" algn="just">
              <a:lnSpc>
                <a:spcPct val="79000"/>
              </a:lnSpc>
              <a:spcBef>
                <a:spcPts val="0"/>
              </a:spcBef>
              <a:spcAft>
                <a:spcPts val="0"/>
              </a:spcAft>
              <a:buClr>
                <a:schemeClr val="dk1"/>
              </a:buClr>
              <a:buSzPts val="935"/>
              <a:buFont typeface="Arial"/>
              <a:buNone/>
            </a:pPr>
            <a:r>
              <a:rPr lang="en-US" sz="1306">
                <a:latin typeface="Times New Roman"/>
                <a:ea typeface="Times New Roman"/>
                <a:cs typeface="Times New Roman"/>
                <a:sym typeface="Times New Roman"/>
              </a:rPr>
              <a:t> </a:t>
            </a:r>
            <a:endParaRPr sz="1306">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935"/>
              <a:buFont typeface="Arial"/>
              <a:buNone/>
            </a:pPr>
            <a:r>
              <a:t/>
            </a:r>
            <a:endParaRPr sz="1090">
              <a:latin typeface="Calibri"/>
              <a:ea typeface="Calibri"/>
              <a:cs typeface="Calibri"/>
              <a:sym typeface="Calibri"/>
            </a:endParaRPr>
          </a:p>
          <a:p>
            <a:pPr indent="0" lvl="0" marL="0" rtl="0" algn="l">
              <a:lnSpc>
                <a:spcPct val="80000"/>
              </a:lnSpc>
              <a:spcBef>
                <a:spcPts val="320"/>
              </a:spcBef>
              <a:spcAft>
                <a:spcPts val="0"/>
              </a:spcAft>
              <a:buSzPts val="935"/>
              <a:buNone/>
            </a:pPr>
            <a:r>
              <a:t/>
            </a:r>
            <a:endParaRPr sz="1360"/>
          </a:p>
        </p:txBody>
      </p:sp>
      <p:sp>
        <p:nvSpPr>
          <p:cNvPr id="75" name="Google Shape;75;p10"/>
          <p:cNvSpPr txBox="1"/>
          <p:nvPr>
            <p:ph idx="12" type="sldNum"/>
          </p:nvPr>
        </p:nvSpPr>
        <p:spPr>
          <a:xfrm>
            <a:off x="468312" y="6356350"/>
            <a:ext cx="4764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404040"/>
              </a:buClr>
              <a:buSzPts val="1400"/>
              <a:buFont typeface="EB Garamond"/>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1"/>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Motivation &amp; Objective</a:t>
            </a:r>
            <a:endParaRPr/>
          </a:p>
        </p:txBody>
      </p:sp>
      <p:sp>
        <p:nvSpPr>
          <p:cNvPr id="81" name="Google Shape;81;p11"/>
          <p:cNvSpPr txBox="1"/>
          <p:nvPr>
            <p:ph idx="1" type="body"/>
          </p:nvPr>
        </p:nvSpPr>
        <p:spPr>
          <a:xfrm>
            <a:off x="539700" y="1295862"/>
            <a:ext cx="8064600" cy="4681500"/>
          </a:xfrm>
          <a:prstGeom prst="rect">
            <a:avLst/>
          </a:prstGeom>
          <a:noFill/>
          <a:ln>
            <a:noFill/>
          </a:ln>
        </p:spPr>
        <p:txBody>
          <a:bodyPr anchorCtr="0" anchor="t" bIns="45700" lIns="91425" spcFirstLastPara="1" rIns="91425" wrap="square" tIns="45700">
            <a:noAutofit/>
          </a:bodyPr>
          <a:lstStyle/>
          <a:p>
            <a:pPr indent="-330200" lvl="0" marL="342900" rtl="0" algn="just">
              <a:lnSpc>
                <a:spcPct val="115000"/>
              </a:lnSpc>
              <a:spcBef>
                <a:spcPts val="0"/>
              </a:spcBef>
              <a:spcAft>
                <a:spcPts val="0"/>
              </a:spcAft>
              <a:buSzPts val="1400"/>
              <a:buFont typeface="Poppins Light"/>
              <a:buChar char="▪"/>
            </a:pPr>
            <a:r>
              <a:rPr lang="en-US" sz="1500">
                <a:latin typeface="Poppins"/>
                <a:ea typeface="Poppins"/>
                <a:cs typeface="Poppins"/>
                <a:sym typeface="Poppins"/>
              </a:rPr>
              <a:t>To build a rover that would make life of farmer easier and also provide more revenue to them . </a:t>
            </a:r>
            <a:endParaRPr/>
          </a:p>
          <a:p>
            <a:pPr indent="-330200" lvl="0" marL="342900" rtl="0" algn="just">
              <a:lnSpc>
                <a:spcPct val="115000"/>
              </a:lnSpc>
              <a:spcBef>
                <a:spcPts val="0"/>
              </a:spcBef>
              <a:spcAft>
                <a:spcPts val="0"/>
              </a:spcAft>
              <a:buSzPts val="1400"/>
              <a:buFont typeface="Poppins Light"/>
              <a:buChar char="▪"/>
            </a:pPr>
            <a:r>
              <a:rPr lang="en-US" sz="1500">
                <a:latin typeface="Poppins"/>
                <a:ea typeface="Poppins"/>
                <a:cs typeface="Poppins"/>
                <a:sym typeface="Poppins"/>
              </a:rPr>
              <a:t>To  help farmers detect plant diseases faster,  so as to take early necessary action to prevent the spread of disease.</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Need for developing technique such as automatic plant disease detection to automate the process for the farmers and classification using and identification leaf image processing techniques .</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To increase speed and accuracy of plant detection to eliminate the traditional slow process.</a:t>
            </a:r>
            <a:endParaRPr/>
          </a:p>
          <a:p>
            <a:pPr indent="-330200" lvl="0" marL="342900" rtl="0" algn="just">
              <a:lnSpc>
                <a:spcPct val="115000"/>
              </a:lnSpc>
              <a:spcBef>
                <a:spcPts val="0"/>
              </a:spcBef>
              <a:spcAft>
                <a:spcPts val="0"/>
              </a:spcAft>
              <a:buSzPts val="1400"/>
              <a:buFont typeface="Poppins"/>
              <a:buChar char="▪"/>
            </a:pPr>
            <a:r>
              <a:rPr lang="en-US" sz="1500">
                <a:latin typeface="Poppins"/>
                <a:ea typeface="Poppins"/>
                <a:cs typeface="Poppins"/>
                <a:sym typeface="Poppins"/>
              </a:rPr>
              <a:t>To be able to raise the standard of farmers and provide a risk free methods for farmers. </a:t>
            </a:r>
            <a:endParaRPr sz="1500">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a:latin typeface="Poppins"/>
                <a:ea typeface="Poppins"/>
                <a:cs typeface="Poppins"/>
                <a:sym typeface="Poppins"/>
              </a:rPr>
              <a:t>To make farmer more self efficient and to introduce farmers to modern technology to help in their farms and to empower them using it .</a:t>
            </a:r>
            <a:endParaRPr>
              <a:latin typeface="Poppins"/>
              <a:ea typeface="Poppins"/>
              <a:cs typeface="Poppins"/>
              <a:sym typeface="Poppins"/>
            </a:endParaRPr>
          </a:p>
          <a:p>
            <a:pPr indent="-330200" lvl="0" marL="342900" rtl="0" algn="just">
              <a:lnSpc>
                <a:spcPct val="115000"/>
              </a:lnSpc>
              <a:spcBef>
                <a:spcPts val="0"/>
              </a:spcBef>
              <a:spcAft>
                <a:spcPts val="0"/>
              </a:spcAft>
              <a:buSzPts val="1400"/>
              <a:buFont typeface="Poppins"/>
              <a:buChar char="▪"/>
            </a:pPr>
            <a:r>
              <a:rPr lang="en-US">
                <a:latin typeface="Poppins"/>
                <a:ea typeface="Poppins"/>
                <a:cs typeface="Poppins"/>
                <a:sym typeface="Poppins"/>
              </a:rPr>
              <a:t>The Final product also focuses on the efficient solution &amp; precaution for  better action towards the diseased plant through the farmer by integrating better technological features such as a rover and mobile application.</a:t>
            </a:r>
            <a:endParaRPr>
              <a:latin typeface="Poppins"/>
              <a:ea typeface="Poppins"/>
              <a:cs typeface="Poppins"/>
              <a:sym typeface="Poppins"/>
            </a:endParaRPr>
          </a:p>
          <a:p>
            <a:pPr indent="0" lvl="0" marL="0" rtl="0" algn="l">
              <a:lnSpc>
                <a:spcPct val="115000"/>
              </a:lnSpc>
              <a:spcBef>
                <a:spcPts val="0"/>
              </a:spcBef>
              <a:spcAft>
                <a:spcPts val="0"/>
              </a:spcAft>
              <a:buSzPts val="1600"/>
              <a:buNone/>
            </a:pPr>
            <a:r>
              <a:t/>
            </a:r>
            <a:endParaRPr>
              <a:latin typeface="Titillium Web"/>
              <a:ea typeface="Titillium Web"/>
              <a:cs typeface="Titillium Web"/>
              <a:sym typeface="Titillium Web"/>
            </a:endParaRPr>
          </a:p>
        </p:txBody>
      </p:sp>
      <p:sp>
        <p:nvSpPr>
          <p:cNvPr id="82" name="Google Shape;82;p11"/>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idx="1" type="body"/>
          </p:nvPr>
        </p:nvSpPr>
        <p:spPr>
          <a:xfrm>
            <a:off x="468312" y="1484312"/>
            <a:ext cx="8136038" cy="4479166"/>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In this project, we have used a Raspberry Pi for object detection  . The power to RPI is supplied through a 12-volt power supply. When this power supply starts, the Raspberry Pi starts to run. </a:t>
            </a:r>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This in turn starts the whole circuit and the code that has been stored in the Raspberry Pi starts compiling in the backend. Now that we have started the Raspberry Pi, the robot starts all its other components ready to record.  </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Now we that all have started, our robot is to be placed at the starting point of the farm.</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Now as the robot navigates through the farm, Its webcam is on continuously, this webcam is very important as it is the one that will help us in capturing the image of the diseased the plant . </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Now as the robot moves out, the webcam captures various images and stores them, these images will be then used in our project in the ML algorithm which will help in predicting if the plant is diseased or not.</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Now the Robot navigates through the farm via the help of a driver circuit, which lets it navigate the area effectively, using Gear motors and Node MCU.</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Now the webcam images are stored in a file and made into test data to be used for testing our ML program.</a:t>
            </a:r>
            <a:endParaRPr/>
          </a:p>
          <a:p>
            <a:pPr indent="0" lvl="0" marL="0" rtl="0" algn="l">
              <a:lnSpc>
                <a:spcPct val="100000"/>
              </a:lnSpc>
              <a:spcBef>
                <a:spcPts val="0"/>
              </a:spcBef>
              <a:spcAft>
                <a:spcPts val="0"/>
              </a:spcAft>
              <a:buSzPts val="1600"/>
              <a:buNone/>
            </a:pPr>
            <a:r>
              <a:t/>
            </a:r>
            <a:endParaRPr sz="1300">
              <a:latin typeface="Poppins"/>
              <a:ea typeface="Poppins"/>
              <a:cs typeface="Poppins"/>
              <a:sym typeface="Poppins"/>
            </a:endParaRPr>
          </a:p>
          <a:p>
            <a:pPr indent="0" lvl="0" marL="0" rtl="0" algn="l">
              <a:lnSpc>
                <a:spcPct val="100000"/>
              </a:lnSpc>
              <a:spcBef>
                <a:spcPts val="0"/>
              </a:spcBef>
              <a:spcAft>
                <a:spcPts val="0"/>
              </a:spcAft>
              <a:buSzPts val="1600"/>
              <a:buNone/>
            </a:pPr>
            <a:r>
              <a:t/>
            </a:r>
            <a:endParaRPr sz="1300">
              <a:latin typeface="Poppins"/>
              <a:ea typeface="Poppins"/>
              <a:cs typeface="Poppins"/>
              <a:sym typeface="Poppins"/>
            </a:endParaRPr>
          </a:p>
        </p:txBody>
      </p:sp>
      <p:sp>
        <p:nvSpPr>
          <p:cNvPr id="88" name="Google Shape;88;p12"/>
          <p:cNvSpPr txBox="1"/>
          <p:nvPr/>
        </p:nvSpPr>
        <p:spPr>
          <a:xfrm>
            <a:off x="10287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r>
              <a:rPr b="0" i="0" lang="en-US" sz="1400" u="none" cap="none" strike="noStrike">
                <a:solidFill>
                  <a:srgbClr val="404040"/>
                </a:solidFill>
                <a:latin typeface="EB Garamond"/>
                <a:ea typeface="EB Garamond"/>
                <a:cs typeface="EB Garamond"/>
                <a:sym typeface="EB Garamond"/>
              </a:rPr>
              <a:t> </a:t>
            </a:r>
            <a:endParaRPr b="0" i="0" sz="1400" u="none" cap="none" strike="noStrike">
              <a:solidFill>
                <a:srgbClr val="000000"/>
              </a:solidFill>
              <a:latin typeface="Arial"/>
              <a:ea typeface="Arial"/>
              <a:cs typeface="Arial"/>
              <a:sym typeface="Arial"/>
            </a:endParaRPr>
          </a:p>
        </p:txBody>
      </p:sp>
      <p:sp>
        <p:nvSpPr>
          <p:cNvPr id="89" name="Google Shape;89;p12"/>
          <p:cNvSpPr txBox="1"/>
          <p:nvPr/>
        </p:nvSpPr>
        <p:spPr>
          <a:xfrm>
            <a:off x="468312" y="6356350"/>
            <a:ext cx="47625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90" name="Google Shape;90;p12"/>
          <p:cNvSpPr txBox="1"/>
          <p:nvPr>
            <p:ph type="title"/>
          </p:nvPr>
        </p:nvSpPr>
        <p:spPr>
          <a:xfrm>
            <a:off x="457200" y="274637"/>
            <a:ext cx="8229600" cy="850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Proposed 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idx="1" type="body"/>
          </p:nvPr>
        </p:nvSpPr>
        <p:spPr>
          <a:xfrm>
            <a:off x="539750" y="1484312"/>
            <a:ext cx="8064600" cy="40323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The ML program is already been trained previously on the Dataset images which are used to train our ML program and now can be used to test on other images too.</a:t>
            </a:r>
            <a:endParaRPr sz="1500">
              <a:latin typeface="Poppins"/>
              <a:ea typeface="Poppins"/>
              <a:cs typeface="Poppins"/>
              <a:sym typeface="Poppins"/>
            </a:endParaRPr>
          </a:p>
          <a:p>
            <a:pPr indent="-323850" lvl="0" marL="457200" rtl="0" algn="l">
              <a:lnSpc>
                <a:spcPct val="100000"/>
              </a:lnSpc>
              <a:spcBef>
                <a:spcPts val="0"/>
              </a:spcBef>
              <a:spcAft>
                <a:spcPts val="0"/>
              </a:spcAft>
              <a:buSzPts val="1500"/>
              <a:buFont typeface="Poppins"/>
              <a:buChar char="•"/>
            </a:pPr>
            <a:r>
              <a:rPr lang="en-US" sz="1500">
                <a:latin typeface="Poppins"/>
                <a:ea typeface="Poppins"/>
                <a:cs typeface="Poppins"/>
                <a:sym typeface="Poppins"/>
              </a:rPr>
              <a:t>Our </a:t>
            </a:r>
            <a:r>
              <a:rPr lang="en-US" sz="1500">
                <a:latin typeface="Poppins"/>
                <a:ea typeface="Poppins"/>
                <a:cs typeface="Poppins"/>
                <a:sym typeface="Poppins"/>
              </a:rPr>
              <a:t>model</a:t>
            </a:r>
            <a:r>
              <a:rPr lang="en-US" sz="1500">
                <a:latin typeface="Poppins"/>
                <a:ea typeface="Poppins"/>
                <a:cs typeface="Poppins"/>
                <a:sym typeface="Poppins"/>
              </a:rPr>
              <a:t> </a:t>
            </a:r>
            <a:r>
              <a:rPr lang="en-US" sz="1500">
                <a:latin typeface="Poppins"/>
                <a:ea typeface="Poppins"/>
                <a:cs typeface="Poppins"/>
                <a:sym typeface="Poppins"/>
              </a:rPr>
              <a:t>has</a:t>
            </a:r>
            <a:r>
              <a:rPr lang="en-US" sz="1500">
                <a:latin typeface="Poppins"/>
                <a:ea typeface="Poppins"/>
                <a:cs typeface="Poppins"/>
                <a:sym typeface="Poppins"/>
              </a:rPr>
              <a:t> </a:t>
            </a:r>
            <a:r>
              <a:rPr lang="en-US" sz="1500">
                <a:latin typeface="Poppins"/>
                <a:ea typeface="Poppins"/>
                <a:cs typeface="Poppins"/>
                <a:sym typeface="Poppins"/>
              </a:rPr>
              <a:t>been trained using Yolo v5 object detection technique which help in</a:t>
            </a:r>
            <a:r>
              <a:rPr lang="en-US" sz="1500">
                <a:latin typeface="Poppins"/>
                <a:ea typeface="Poppins"/>
                <a:cs typeface="Poppins"/>
                <a:sym typeface="Poppins"/>
              </a:rPr>
              <a:t> taking input of multiple leaves and give each leaves disease report to the app. </a:t>
            </a:r>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Our model uses the image classification technique to classify the various images into the category of disease they have or if no disease then they are categorized as healthy. </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The Raspberry Pi is programmed with Python language and it predicts the disease for the dataset . Now, once the dataset has been classified into diseased or not diseased, we have to make use of our app to display the results. </a:t>
            </a:r>
            <a:endParaRPr sz="1500">
              <a:latin typeface="Poppins"/>
              <a:ea typeface="Poppins"/>
              <a:cs typeface="Poppins"/>
              <a:sym typeface="Poppins"/>
            </a:endParaRPr>
          </a:p>
          <a:p>
            <a:pPr indent="-317500" lvl="0" marL="457200" rtl="0" algn="l">
              <a:lnSpc>
                <a:spcPct val="100000"/>
              </a:lnSpc>
              <a:spcBef>
                <a:spcPts val="0"/>
              </a:spcBef>
              <a:spcAft>
                <a:spcPts val="0"/>
              </a:spcAft>
              <a:buSzPts val="1400"/>
              <a:buFont typeface="Poppins"/>
              <a:buChar char="•"/>
            </a:pPr>
            <a:r>
              <a:rPr lang="en-US" sz="1500">
                <a:latin typeface="Poppins"/>
                <a:ea typeface="Poppins"/>
                <a:cs typeface="Poppins"/>
                <a:sym typeface="Poppins"/>
              </a:rPr>
              <a:t>The app will take into account this and sends a message to the user after all the classification and categorization are done to tell about the diseased plant, that farmer needs to take a step either to help the diseased plant or to remove it from the farm, so it doesn’t affect the other plants and also to have a healthy environment for the other plants, and we help the farmer to just that with the help of our friendly App. </a:t>
            </a:r>
            <a:endParaRPr sz="1500">
              <a:latin typeface="Poppins"/>
              <a:ea typeface="Poppins"/>
              <a:cs typeface="Poppins"/>
              <a:sym typeface="Poppins"/>
            </a:endParaRPr>
          </a:p>
          <a:p>
            <a:pPr indent="0" lvl="0" marL="0" rtl="0" algn="l">
              <a:lnSpc>
                <a:spcPct val="100000"/>
              </a:lnSpc>
              <a:spcBef>
                <a:spcPts val="0"/>
              </a:spcBef>
              <a:spcAft>
                <a:spcPts val="0"/>
              </a:spcAft>
              <a:buSzPts val="1600"/>
              <a:buNone/>
            </a:pPr>
            <a:r>
              <a:t/>
            </a:r>
            <a:endParaRPr sz="1400">
              <a:latin typeface="Poppins"/>
              <a:ea typeface="Poppins"/>
              <a:cs typeface="Poppins"/>
              <a:sym typeface="Poppins"/>
            </a:endParaRPr>
          </a:p>
          <a:p>
            <a:pPr indent="0" lvl="0" marL="0" rtl="0" algn="l">
              <a:lnSpc>
                <a:spcPct val="100000"/>
              </a:lnSpc>
              <a:spcBef>
                <a:spcPts val="0"/>
              </a:spcBef>
              <a:spcAft>
                <a:spcPts val="0"/>
              </a:spcAft>
              <a:buSzPts val="1600"/>
              <a:buNone/>
            </a:pPr>
            <a:r>
              <a:t/>
            </a:r>
            <a:endParaRPr sz="1400">
              <a:latin typeface="Poppins"/>
              <a:ea typeface="Poppins"/>
              <a:cs typeface="Poppins"/>
              <a:sym typeface="Poppins"/>
            </a:endParaRPr>
          </a:p>
          <a:p>
            <a:pPr indent="0" lvl="0" marL="457200" rtl="0" algn="l">
              <a:lnSpc>
                <a:spcPct val="100000"/>
              </a:lnSpc>
              <a:spcBef>
                <a:spcPts val="0"/>
              </a:spcBef>
              <a:spcAft>
                <a:spcPts val="0"/>
              </a:spcAft>
              <a:buSzPts val="1600"/>
              <a:buNone/>
            </a:pPr>
            <a:r>
              <a:t/>
            </a:r>
            <a:endParaRPr sz="1400">
              <a:latin typeface="Poppins"/>
              <a:ea typeface="Poppins"/>
              <a:cs typeface="Poppins"/>
              <a:sym typeface="Poppins"/>
            </a:endParaRPr>
          </a:p>
          <a:p>
            <a:pPr indent="0" lvl="0" marL="0" rtl="0" algn="l">
              <a:lnSpc>
                <a:spcPct val="100000"/>
              </a:lnSpc>
              <a:spcBef>
                <a:spcPts val="0"/>
              </a:spcBef>
              <a:spcAft>
                <a:spcPts val="0"/>
              </a:spcAft>
              <a:buSzPts val="1600"/>
              <a:buNone/>
            </a:pPr>
            <a:r>
              <a:t/>
            </a:r>
            <a:endParaRPr sz="1400">
              <a:latin typeface="Poppins"/>
              <a:ea typeface="Poppins"/>
              <a:cs typeface="Poppins"/>
              <a:sym typeface="Poppins"/>
            </a:endParaRPr>
          </a:p>
          <a:p>
            <a:pPr indent="0" lvl="0" marL="0" rtl="0" algn="l">
              <a:lnSpc>
                <a:spcPct val="100000"/>
              </a:lnSpc>
              <a:spcBef>
                <a:spcPts val="0"/>
              </a:spcBef>
              <a:spcAft>
                <a:spcPts val="0"/>
              </a:spcAft>
              <a:buSzPts val="1600"/>
              <a:buNone/>
            </a:pPr>
            <a:r>
              <a:t/>
            </a:r>
            <a:endParaRPr sz="1400">
              <a:latin typeface="Poppins"/>
              <a:ea typeface="Poppins"/>
              <a:cs typeface="Poppins"/>
              <a:sym typeface="Poppins"/>
            </a:endParaRPr>
          </a:p>
        </p:txBody>
      </p:sp>
      <p:sp>
        <p:nvSpPr>
          <p:cNvPr id="96" name="Google Shape;96;p13"/>
          <p:cNvSpPr txBox="1"/>
          <p:nvPr/>
        </p:nvSpPr>
        <p:spPr>
          <a:xfrm>
            <a:off x="468312" y="6356350"/>
            <a:ext cx="4764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EB Garamond"/>
              <a:buNone/>
            </a:pPr>
            <a:fld id="{00000000-1234-1234-1234-123412341234}" type="slidenum">
              <a:rPr b="0" i="0" lang="en-US" sz="1400" u="none" cap="none" strike="noStrike">
                <a:solidFill>
                  <a:srgbClr val="404040"/>
                </a:solidFill>
                <a:latin typeface="EB Garamond"/>
                <a:ea typeface="EB Garamond"/>
                <a:cs typeface="EB Garamond"/>
                <a:sym typeface="EB Garamond"/>
              </a:rPr>
              <a:t>‹#›</a:t>
            </a:fld>
            <a:endParaRPr b="0" i="0" sz="1400" u="none" cap="none" strike="noStrike">
              <a:solidFill>
                <a:srgbClr val="000000"/>
              </a:solidFill>
              <a:latin typeface="Arial"/>
              <a:ea typeface="Arial"/>
              <a:cs typeface="Arial"/>
              <a:sym typeface="Arial"/>
            </a:endParaRPr>
          </a:p>
        </p:txBody>
      </p:sp>
      <p:sp>
        <p:nvSpPr>
          <p:cNvPr id="97" name="Google Shape;97;p13"/>
          <p:cNvSpPr txBox="1"/>
          <p:nvPr>
            <p:ph type="title"/>
          </p:nvPr>
        </p:nvSpPr>
        <p:spPr>
          <a:xfrm>
            <a:off x="457200" y="274637"/>
            <a:ext cx="8229600" cy="850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9F1C33"/>
              </a:buClr>
              <a:buSzPts val="2800"/>
              <a:buFont typeface="EB Garamond"/>
              <a:buNone/>
            </a:pPr>
            <a:r>
              <a:rPr lang="en-US" sz="2800"/>
              <a:t>Proposed Methodology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